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61"/>
  </p:notesMasterIdLst>
  <p:sldIdLst>
    <p:sldId id="3555" r:id="rId2"/>
    <p:sldId id="3596" r:id="rId3"/>
    <p:sldId id="3597" r:id="rId4"/>
    <p:sldId id="3651" r:id="rId5"/>
    <p:sldId id="3652" r:id="rId6"/>
    <p:sldId id="3653" r:id="rId7"/>
    <p:sldId id="3654" r:id="rId8"/>
    <p:sldId id="3655" r:id="rId9"/>
    <p:sldId id="3621" r:id="rId10"/>
    <p:sldId id="3622" r:id="rId11"/>
    <p:sldId id="3615" r:id="rId12"/>
    <p:sldId id="3644" r:id="rId13"/>
    <p:sldId id="3616" r:id="rId14"/>
    <p:sldId id="3645" r:id="rId15"/>
    <p:sldId id="3646" r:id="rId16"/>
    <p:sldId id="3647" r:id="rId17"/>
    <p:sldId id="3648" r:id="rId18"/>
    <p:sldId id="3649" r:id="rId19"/>
    <p:sldId id="3650" r:id="rId20"/>
    <p:sldId id="3617" r:id="rId21"/>
    <p:sldId id="3598" r:id="rId22"/>
    <p:sldId id="3623" r:id="rId23"/>
    <p:sldId id="3624" r:id="rId24"/>
    <p:sldId id="3626" r:id="rId25"/>
    <p:sldId id="3627" r:id="rId26"/>
    <p:sldId id="3628" r:id="rId27"/>
    <p:sldId id="3625" r:id="rId28"/>
    <p:sldId id="3629" r:id="rId29"/>
    <p:sldId id="3630" r:id="rId30"/>
    <p:sldId id="3631" r:id="rId31"/>
    <p:sldId id="3632" r:id="rId32"/>
    <p:sldId id="3633" r:id="rId33"/>
    <p:sldId id="3634" r:id="rId34"/>
    <p:sldId id="3635" r:id="rId35"/>
    <p:sldId id="3636" r:id="rId36"/>
    <p:sldId id="3637" r:id="rId37"/>
    <p:sldId id="3638" r:id="rId38"/>
    <p:sldId id="3639" r:id="rId39"/>
    <p:sldId id="3640" r:id="rId40"/>
    <p:sldId id="3641" r:id="rId41"/>
    <p:sldId id="3642" r:id="rId42"/>
    <p:sldId id="3643" r:id="rId43"/>
    <p:sldId id="3601" r:id="rId44"/>
    <p:sldId id="3600" r:id="rId45"/>
    <p:sldId id="3603" r:id="rId46"/>
    <p:sldId id="3604" r:id="rId47"/>
    <p:sldId id="3618" r:id="rId48"/>
    <p:sldId id="3619" r:id="rId49"/>
    <p:sldId id="3620" r:id="rId50"/>
    <p:sldId id="3606" r:id="rId51"/>
    <p:sldId id="3608" r:id="rId52"/>
    <p:sldId id="3607" r:id="rId53"/>
    <p:sldId id="3609" r:id="rId54"/>
    <p:sldId id="3610" r:id="rId55"/>
    <p:sldId id="3611" r:id="rId56"/>
    <p:sldId id="3612" r:id="rId57"/>
    <p:sldId id="3614" r:id="rId58"/>
    <p:sldId id="3613" r:id="rId59"/>
    <p:sldId id="3602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. Haroon Shakeel" initials="MHS" lastIdx="1" clrIdx="0">
    <p:extLst>
      <p:ext uri="{19B8F6BF-5375-455C-9EA6-DF929625EA0E}">
        <p15:presenceInfo xmlns:p15="http://schemas.microsoft.com/office/powerpoint/2012/main" userId="S::15030040@lums.edu.pk::5f591d03-044f-4960-98c3-1375a7aebd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6" autoAdjust="0"/>
    <p:restoredTop sz="69910"/>
  </p:normalViewPr>
  <p:slideViewPr>
    <p:cSldViewPr snapToGrid="0">
      <p:cViewPr varScale="1">
        <p:scale>
          <a:sx n="79" d="100"/>
          <a:sy n="79" d="100"/>
        </p:scale>
        <p:origin x="1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F173-A4B3-4820-B589-092C9A86FAC6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B9646-06AD-41A3-A043-DECF2E99E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1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These red and blue lines are my new axis and these new axis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7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6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S</a:t>
            </a:r>
            <a:r>
              <a:rPr lang="en-GB" dirty="0"/>
              <a:t>p</a:t>
            </a:r>
            <a:r>
              <a:rPr lang="en-PK" dirty="0"/>
              <a:t>ecial vector eigen verctor is anon zero vector that satisfies the given equation.</a:t>
            </a:r>
          </a:p>
          <a:p>
            <a:r>
              <a:rPr lang="en-PK" dirty="0"/>
              <a:t>If we multiply a square matrix A with a coloumn vector v and you get a new vector equals to a number lemda multplied by the old vector V then v is got a eigen vector of matrix A. One can think of this as if we multiply matrix A by vector v, the new vector does not the ch</a:t>
            </a:r>
            <a:r>
              <a:rPr lang="en-GB" dirty="0"/>
              <a:t>an</a:t>
            </a:r>
            <a:r>
              <a:rPr lang="en-PK" dirty="0"/>
              <a:t>ge the direction after transformation </a:t>
            </a:r>
          </a:p>
          <a:p>
            <a:endParaRPr lang="en-PK" dirty="0"/>
          </a:p>
          <a:p>
            <a:r>
              <a:rPr lang="en-PK" dirty="0"/>
              <a:t>This is not an eigen vector of matrix A as it changes the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It has same direction as original vector </a:t>
            </a:r>
            <a:r>
              <a:rPr lang="en-PK" dirty="0">
                <a:sym typeface="Wingdings" pitchFamily="2" charset="2"/>
              </a:rPr>
              <a:t>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0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We can conclude that eigen vector of matrix A can result in a new vector which has t</a:t>
            </a:r>
            <a:r>
              <a:rPr lang="en-GB" dirty="0"/>
              <a:t>he</a:t>
            </a:r>
            <a:r>
              <a:rPr lang="en-PK" dirty="0"/>
              <a:t> same dierction as original vector. It might be shorter or longer to the original vector. This scaling factor is the corresponding eigen value.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73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eigen value here is 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92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B9646-06AD-41A3-A043-DECF2E99E1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2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59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q"/>
              <a:defRPr sz="2400"/>
            </a:lvl1pPr>
            <a:lvl2pPr marL="384048" indent="-182880">
              <a:buFont typeface="Wingdings" panose="05000000000000000000" pitchFamily="2" charset="2"/>
              <a:buChar char="§"/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80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3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0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4429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46218"/>
            <a:ext cx="10058400" cy="4522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16033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0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80.png"/><Relationship Id="rId7" Type="http://schemas.openxmlformats.org/officeDocument/2006/relationships/image" Target="../media/image24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00.png"/><Relationship Id="rId9" Type="http://schemas.openxmlformats.org/officeDocument/2006/relationships/image" Target="../media/image2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30.png"/><Relationship Id="rId3" Type="http://schemas.openxmlformats.org/officeDocument/2006/relationships/image" Target="../media/image180.png"/><Relationship Id="rId7" Type="http://schemas.openxmlformats.org/officeDocument/2006/relationships/image" Target="../media/image280.png"/><Relationship Id="rId12" Type="http://schemas.openxmlformats.org/officeDocument/2006/relationships/image" Target="../media/image3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310.png"/><Relationship Id="rId5" Type="http://schemas.openxmlformats.org/officeDocument/2006/relationships/image" Target="../media/image220.png"/><Relationship Id="rId10" Type="http://schemas.openxmlformats.org/officeDocument/2006/relationships/image" Target="../media/image300.png"/><Relationship Id="rId4" Type="http://schemas.openxmlformats.org/officeDocument/2006/relationships/image" Target="../media/image200.png"/><Relationship Id="rId9" Type="http://schemas.openxmlformats.org/officeDocument/2006/relationships/image" Target="../media/image29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70.png"/><Relationship Id="rId7" Type="http://schemas.openxmlformats.org/officeDocument/2006/relationships/image" Target="../media/image3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.png"/><Relationship Id="rId3" Type="http://schemas.openxmlformats.org/officeDocument/2006/relationships/image" Target="../media/image270.png"/><Relationship Id="rId7" Type="http://schemas.openxmlformats.org/officeDocument/2006/relationships/image" Target="../media/image380.png"/><Relationship Id="rId12" Type="http://schemas.openxmlformats.org/officeDocument/2006/relationships/image" Target="../media/image43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420.png"/><Relationship Id="rId5" Type="http://schemas.openxmlformats.org/officeDocument/2006/relationships/image" Target="../media/image320.png"/><Relationship Id="rId10" Type="http://schemas.openxmlformats.org/officeDocument/2006/relationships/image" Target="../media/image410.png"/><Relationship Id="rId4" Type="http://schemas.openxmlformats.org/officeDocument/2006/relationships/image" Target="../media/image300.png"/><Relationship Id="rId9" Type="http://schemas.openxmlformats.org/officeDocument/2006/relationships/image" Target="../media/image400.png"/><Relationship Id="rId1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.png"/><Relationship Id="rId3" Type="http://schemas.openxmlformats.org/officeDocument/2006/relationships/image" Target="../media/image270.png"/><Relationship Id="rId7" Type="http://schemas.openxmlformats.org/officeDocument/2006/relationships/image" Target="../media/image380.png"/><Relationship Id="rId12" Type="http://schemas.openxmlformats.org/officeDocument/2006/relationships/image" Target="../media/image43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420.png"/><Relationship Id="rId5" Type="http://schemas.openxmlformats.org/officeDocument/2006/relationships/image" Target="../media/image320.png"/><Relationship Id="rId10" Type="http://schemas.openxmlformats.org/officeDocument/2006/relationships/image" Target="../media/image410.png"/><Relationship Id="rId4" Type="http://schemas.openxmlformats.org/officeDocument/2006/relationships/image" Target="../media/image300.png"/><Relationship Id="rId9" Type="http://schemas.openxmlformats.org/officeDocument/2006/relationships/image" Target="../media/image400.png"/><Relationship Id="rId1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mathematics-behind-principal-component-analysis-fff2d7f4b643" TargetMode="External"/><Relationship Id="rId2" Type="http://schemas.openxmlformats.org/officeDocument/2006/relationships/hyperlink" Target="https://builtin.com/data-science/step-step-explanation-principal-component-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FgakZw6K1QQ?list=PLUE9cBml08ygE5rkN42FanwMiNMNFzh5N" TargetMode="External"/><Relationship Id="rId5" Type="http://schemas.openxmlformats.org/officeDocument/2006/relationships/hyperlink" Target="https://www.youtube.com/watch?v=_UVHneBUBW0&amp;ab_channel=StatQuestwithJoshStarmer" TargetMode="External"/><Relationship Id="rId4" Type="http://schemas.openxmlformats.org/officeDocument/2006/relationships/hyperlink" Target="https://www.projectrhea.org/rhea/index.php/PCA_Theory_Exampl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E4B5-519C-4955-BBAB-D6528EF05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PCA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F046F-E21F-45C1-A1AB-19D6DB680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91C57-9899-4692-8117-CFC89732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2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573A-7AFB-0914-A561-26CEFB02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How To Reduce the dimensions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D568-BEA5-3E5A-5293-CB02C1F42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8"/>
            <a:ext cx="5730240" cy="4522876"/>
          </a:xfrm>
        </p:spPr>
        <p:txBody>
          <a:bodyPr/>
          <a:lstStyle/>
          <a:p>
            <a:r>
              <a:rPr lang="en-PK" dirty="0"/>
              <a:t>It is done by </a:t>
            </a:r>
            <a:r>
              <a:rPr lang="en-PK" b="1" dirty="0"/>
              <a:t>projecting each data point </a:t>
            </a:r>
            <a:r>
              <a:rPr lang="en-PK" dirty="0"/>
              <a:t>onto only the first few principle components to </a:t>
            </a:r>
            <a:r>
              <a:rPr lang="en-PK" b="1" dirty="0"/>
              <a:t>obtain lower-dimensional data </a:t>
            </a:r>
            <a:r>
              <a:rPr lang="en-PK" dirty="0"/>
              <a:t>while </a:t>
            </a:r>
            <a:r>
              <a:rPr lang="en-PK" b="1" dirty="0"/>
              <a:t>preserving as much of the data’s variatio</a:t>
            </a:r>
            <a:r>
              <a:rPr lang="en-PK" dirty="0"/>
              <a:t>n as possible. </a:t>
            </a:r>
          </a:p>
          <a:p>
            <a:r>
              <a:rPr lang="en-PK" dirty="0"/>
              <a:t>Principle components are eigen vectors of the data’s covariance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9AC3B-639C-DA37-0275-3B01C3F9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10966-E056-6928-9983-85E481426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1346218"/>
            <a:ext cx="47879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D4AB-382B-9CD1-7396-AFB8114B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4C3BE-2AB7-D625-E355-8A2183BD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613" y="1538764"/>
            <a:ext cx="8547100" cy="4178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64539-9EFB-DB57-E0B0-778486A8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2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0E94-472B-A7DF-1592-0F8CF471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A30E1-3327-2D0C-F991-6128CBEF2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6124" y="1346200"/>
            <a:ext cx="8560078" cy="45227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D57EA-C3D8-3FBB-FE6C-A92FA5E9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62AD-E1D3-3627-B89D-A14BDF66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EigenVectors – Av = ⋋v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2B700-0E84-47DF-D0E9-1BE27E6FE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08906-F00C-AF2E-C834-C7935E67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514917"/>
            <a:ext cx="73533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81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EFE8-F4EE-142E-4AD1-6CC31C1B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K" dirty="0"/>
              <a:t>Check if its Eigen vector v of matrix A or not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B37DC-80A1-2914-FEDB-C034F217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4F210-D20B-D212-4A82-69A51746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18" y="1040449"/>
            <a:ext cx="10084722" cy="52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6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F9A0-E9CF-6464-4D6F-D6591496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It is an eigen vector for matrix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FB03-4092-11CA-6696-B8891D3E8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5D612-20F6-BD5B-16DC-1A763AE07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5B8EF-45EA-758E-F5A8-616031E5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271453"/>
            <a:ext cx="10058400" cy="497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07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FA47-1D76-6573-D23A-31E4CACD5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Eigen Value. ⋋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1A6F3-DE81-AA90-862C-3C5898715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7781" y="1346200"/>
            <a:ext cx="9656763" cy="45227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B8474-B340-9087-97F6-A6082D61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1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B494-8AED-EEED-DF54-FE264EE6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Eigen Value can be negavtive also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150EA-4A73-2743-49CD-7BA4BF503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0393" y="1488723"/>
            <a:ext cx="9822089" cy="48464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533CF-3B31-39B9-E81A-BA5182EB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2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64BF-C394-32D7-E631-BCF2C62B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Is this an Eigen Vector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F580C-7E58-29E4-9E08-652467A4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394295"/>
            <a:ext cx="10058400" cy="44265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0025A-E898-E080-D6C8-47A086BF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2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9B1-B0AE-5470-095E-F2727902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Yes It is !!!!!! whats the Eigen Value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4D43C-DAAE-40B6-61AE-2BC9C1A5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3418B-AF9B-8689-6C87-1E4DFD72E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F5FE-C0B6-0968-7845-CB846015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40449"/>
            <a:ext cx="9810206" cy="51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8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FE89-CCA0-4277-90A7-5318D273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8198-6D7B-4D86-B7CA-CDA1408AA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First thing first: </a:t>
            </a:r>
            <a:r>
              <a:rPr lang="en-US" b="1" dirty="0">
                <a:solidFill>
                  <a:srgbClr val="FF0000"/>
                </a:solidFill>
              </a:rPr>
              <a:t>What happens if you subtract mean from the data?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05E8B-C7C6-4FAB-B621-74269AB1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60FAF4-23BE-45FC-8A70-C1BCB5E4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209" y="1730178"/>
            <a:ext cx="5784274" cy="438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F7CD49-182A-4626-8062-F7A0815A0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36" y="1730178"/>
            <a:ext cx="3208922" cy="2333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9C6D1-58AC-4A62-84EF-5354A3DE0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37" y="4151012"/>
            <a:ext cx="2945216" cy="210714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2BF654C-E305-410D-93B4-12932921ED75}"/>
              </a:ext>
            </a:extLst>
          </p:cNvPr>
          <p:cNvSpPr/>
          <p:nvPr/>
        </p:nvSpPr>
        <p:spPr>
          <a:xfrm>
            <a:off x="2175755" y="4062046"/>
            <a:ext cx="384510" cy="356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8435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001E-B4F2-6255-EA7C-D50A8CA5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Normalizing Vector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D88DA-A320-C27C-4399-B516A8F8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3769F-BBF2-6E64-0802-4D7BEEA72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71" y="1469031"/>
            <a:ext cx="8427258" cy="41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13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0E92-C55A-4E5E-A59A-3F9DC461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P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F4D914-AB08-466A-A07E-1B4851E1E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59" y="1778543"/>
            <a:ext cx="3600450" cy="28479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876D4-8CB1-465B-AB7A-8C116FEF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186784-C5CE-4287-825F-7F325132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1778543"/>
            <a:ext cx="3524250" cy="285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D967C-F8F8-4E59-83CC-B9CCDF56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083" y="1807118"/>
            <a:ext cx="3714750" cy="281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9E5016-C17F-4BED-B47B-38C1F480EBA4}"/>
              </a:ext>
            </a:extLst>
          </p:cNvPr>
          <p:cNvSpPr txBox="1"/>
          <p:nvPr/>
        </p:nvSpPr>
        <p:spPr>
          <a:xfrm>
            <a:off x="2168163" y="4860179"/>
            <a:ext cx="7732295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Try to </a:t>
            </a:r>
            <a:r>
              <a:rPr lang="en-US" sz="2800" b="1" dirty="0">
                <a:solidFill>
                  <a:srgbClr val="00B050"/>
                </a:solidFill>
              </a:rPr>
              <a:t>increase variance </a:t>
            </a:r>
            <a:r>
              <a:rPr lang="en-US" sz="2800" b="1" dirty="0"/>
              <a:t>but </a:t>
            </a:r>
            <a:r>
              <a:rPr lang="en-US" sz="2800" b="1" dirty="0">
                <a:solidFill>
                  <a:srgbClr val="FF00FF"/>
                </a:solidFill>
              </a:rPr>
              <a:t>reduce covariance</a:t>
            </a:r>
            <a:r>
              <a:rPr lang="en-US" sz="2800" b="1" dirty="0"/>
              <a:t>!! (i.e., make features independent via converting them to principal components)</a:t>
            </a:r>
            <a:endParaRPr lang="en-PK" sz="2800" b="1" dirty="0"/>
          </a:p>
        </p:txBody>
      </p:sp>
    </p:spTree>
    <p:extLst>
      <p:ext uri="{BB962C8B-B14F-4D97-AF65-F5344CB8AC3E}">
        <p14:creationId xmlns:p14="http://schemas.microsoft.com/office/powerpoint/2010/main" val="164608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ECDD-799F-3707-323E-8FB140B4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K" dirty="0"/>
              <a:t>Steps for dimensionality reduction using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0EFFF-BED8-3BB7-8A71-3E4F8E7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Standardize the data </a:t>
            </a:r>
          </a:p>
          <a:p>
            <a:r>
              <a:rPr lang="en-PK" dirty="0"/>
              <a:t>Compute the covariance matrix</a:t>
            </a:r>
          </a:p>
          <a:p>
            <a:r>
              <a:rPr lang="en-PK" dirty="0"/>
              <a:t>Calculate the eigenvectors and eigenvalues</a:t>
            </a:r>
          </a:p>
          <a:p>
            <a:r>
              <a:rPr lang="en-PK" dirty="0"/>
              <a:t>Sort eigenvalues in descending order and compute the Principle Components</a:t>
            </a:r>
          </a:p>
          <a:p>
            <a:r>
              <a:rPr lang="en-PK" dirty="0"/>
              <a:t>Reduce the dimensions of the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F5691-D455-C26D-45F8-7BDC0222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5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5A82-9CE4-18FB-DE52-9C37198B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71D8A-670C-8483-D87C-12CD6BE4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W</a:t>
            </a:r>
            <a:r>
              <a:rPr lang="en-GB" dirty="0"/>
              <a:t>h</a:t>
            </a:r>
            <a:r>
              <a:rPr lang="en-PK" dirty="0"/>
              <a:t>at ?</a:t>
            </a:r>
          </a:p>
          <a:p>
            <a:r>
              <a:rPr lang="en-PK" dirty="0"/>
              <a:t>Why ?</a:t>
            </a:r>
          </a:p>
          <a:p>
            <a:r>
              <a:rPr lang="en-PK" dirty="0"/>
              <a:t>How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548D5-4C22-253B-B2EE-F6A369D1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FFFAB9-A878-4CE1-7D9E-66C184A2E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825336"/>
              </p:ext>
            </p:extLst>
          </p:nvPr>
        </p:nvGraphicFramePr>
        <p:xfrm>
          <a:off x="4744720" y="1725506"/>
          <a:ext cx="4064000" cy="333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993532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3449884"/>
                    </a:ext>
                  </a:extLst>
                </a:gridCol>
              </a:tblGrid>
              <a:tr h="833544">
                <a:tc>
                  <a:txBody>
                    <a:bodyPr/>
                    <a:lstStyle/>
                    <a:p>
                      <a:r>
                        <a:rPr lang="en-PK" dirty="0"/>
                        <a:t>Height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Weights (pounds)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963606"/>
                  </a:ext>
                </a:extLst>
              </a:tr>
              <a:tr h="833544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215732"/>
                  </a:ext>
                </a:extLst>
              </a:tr>
              <a:tr h="833544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313294"/>
                  </a:ext>
                </a:extLst>
              </a:tr>
              <a:tr h="833544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058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182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3777-7A06-AB7C-9086-6FCA6373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Step 1: How to standardize the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9185-4333-A888-CB75-25FB51191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Data Standardization is calculating a z-score or a standard score. It is given by</a:t>
            </a:r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It gives an idea how far from the mean a data point is </a:t>
            </a:r>
          </a:p>
          <a:p>
            <a:pPr marL="0" indent="0">
              <a:buNone/>
            </a:pPr>
            <a:r>
              <a:rPr lang="en-PK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6109E-4017-8620-2BEF-02CA888B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12BC82-6954-CC82-85F7-6D62FB8D6BFB}"/>
                  </a:ext>
                </a:extLst>
              </p:cNvPr>
              <p:cNvSpPr txBox="1"/>
              <p:nvPr/>
            </p:nvSpPr>
            <p:spPr>
              <a:xfrm>
                <a:off x="4378071" y="1990508"/>
                <a:ext cx="3316270" cy="41113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num>
                        <m:den>
                          <m:r>
                            <a:rPr lang="en-US" sz="1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</m:oMath>
                  </m:oMathPara>
                </a14:m>
                <a:endParaRPr lang="en-PK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12BC82-6954-CC82-85F7-6D62FB8D6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071" y="1990508"/>
                <a:ext cx="3316270" cy="411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59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D75C-9CB8-6684-8F1C-C67461F5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5062-4B1E-6FE0-0547-1A2C67430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Given 10 samples of two features x1 and x2 as:</a:t>
            </a:r>
          </a:p>
          <a:p>
            <a:endParaRPr lang="en-PK" dirty="0"/>
          </a:p>
          <a:p>
            <a:pPr marL="0" indent="0">
              <a:buNone/>
            </a:pPr>
            <a:endParaRPr lang="en-PK" dirty="0"/>
          </a:p>
          <a:p>
            <a:pPr marL="0" indent="0">
              <a:buNone/>
            </a:pPr>
            <a:endParaRPr lang="en-PK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3A7BF-11EA-7209-AC70-6DF52F8A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E7CDB-F9B4-F6A2-D892-FEBB4D65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66" y="1963997"/>
            <a:ext cx="10878828" cy="35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74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FF4D-5A7E-F85D-C996-BAEA60A4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BF553-75EE-65AB-1B0D-84FD67A89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400612"/>
            <a:ext cx="10058400" cy="4413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8E2BE-D85F-12DB-6FA7-518230FE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35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E93F-0378-AEEE-8E87-A32E5D97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Step 2: Covmpute Covariance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C6051-B3EC-37DE-0FF4-84DA512B5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Covariance is always measured between two variables or features</a:t>
            </a:r>
          </a:p>
          <a:p>
            <a:endParaRPr lang="en-PK" dirty="0"/>
          </a:p>
          <a:p>
            <a:pPr marL="0" indent="0">
              <a:buNone/>
            </a:pPr>
            <a:endParaRPr lang="en-PK" dirty="0"/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It measure only the directional relationship between two variables not the strength of the relationship between them.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E8E01-0753-6AE9-CCBB-AC6B1FB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9E65B-EC2A-8BFF-4F31-65B7D047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019" y="1986940"/>
            <a:ext cx="55499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23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50D4-EC6F-62ED-1C30-C8533215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9C8C-06F9-250B-1DA3-54AFC666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Given 10 samples of two feastures x1 and x2 as: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298B6-60E7-4156-264B-5721F093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CC7D52-8A44-41CE-829D-22FC2E6AE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647417"/>
              </p:ext>
            </p:extLst>
          </p:nvPr>
        </p:nvGraphicFramePr>
        <p:xfrm>
          <a:off x="1715477" y="2085200"/>
          <a:ext cx="292686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431">
                  <a:extLst>
                    <a:ext uri="{9D8B030D-6E8A-4147-A177-3AD203B41FA5}">
                      <a16:colId xmlns:a16="http://schemas.microsoft.com/office/drawing/2014/main" val="2727025720"/>
                    </a:ext>
                  </a:extLst>
                </a:gridCol>
                <a:gridCol w="1463431">
                  <a:extLst>
                    <a:ext uri="{9D8B030D-6E8A-4147-A177-3AD203B41FA5}">
                      <a16:colId xmlns:a16="http://schemas.microsoft.com/office/drawing/2014/main" val="109004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9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9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9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942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3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3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199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41197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79502CA-7BE3-EA57-985A-77B45E23D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109" y="2355369"/>
            <a:ext cx="4470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46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50D4-EC6F-62ED-1C30-C8533215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9C8C-06F9-250B-1DA3-54AFC666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Given 10 samples of two feastures x1 and x2 as: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298B6-60E7-4156-264B-5721F093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CC7D52-8A44-41CE-829D-22FC2E6AE148}"/>
              </a:ext>
            </a:extLst>
          </p:cNvPr>
          <p:cNvGraphicFramePr>
            <a:graphicFrameLocks noGrp="1"/>
          </p:cNvGraphicFramePr>
          <p:nvPr/>
        </p:nvGraphicFramePr>
        <p:xfrm>
          <a:off x="1715477" y="2085200"/>
          <a:ext cx="292686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431">
                  <a:extLst>
                    <a:ext uri="{9D8B030D-6E8A-4147-A177-3AD203B41FA5}">
                      <a16:colId xmlns:a16="http://schemas.microsoft.com/office/drawing/2014/main" val="2727025720"/>
                    </a:ext>
                  </a:extLst>
                </a:gridCol>
                <a:gridCol w="1463431">
                  <a:extLst>
                    <a:ext uri="{9D8B030D-6E8A-4147-A177-3AD203B41FA5}">
                      <a16:colId xmlns:a16="http://schemas.microsoft.com/office/drawing/2014/main" val="109004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9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9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9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942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3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3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199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41197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4D3FD22-4A22-AEE4-ECE9-76DDDC099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1" b="35448"/>
          <a:stretch/>
        </p:blipFill>
        <p:spPr>
          <a:xfrm>
            <a:off x="5499782" y="1631140"/>
            <a:ext cx="5401657" cy="135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FE89-CCA0-4277-90A7-5318D273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8198-6D7B-4D86-B7CA-CDA1408AA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Second: </a:t>
            </a:r>
            <a:r>
              <a:rPr lang="en-US" b="1" dirty="0">
                <a:solidFill>
                  <a:srgbClr val="FF0000"/>
                </a:solidFill>
              </a:rPr>
              <a:t>What happens if we observe the data using different rotations?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05E8B-C7C6-4FAB-B621-74269AB1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4D111D-1F62-44D7-903E-71423924A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474" y="1916062"/>
            <a:ext cx="4237954" cy="42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gle Maps Streetview marker changes location based on vantage point -  Stack Overflow">
            <a:extLst>
              <a:ext uri="{FF2B5EF4-FFF2-40B4-BE49-F238E27FC236}">
                <a16:creationId xmlns:a16="http://schemas.microsoft.com/office/drawing/2014/main" id="{BA03E7A8-3465-4C42-A212-2C4D3A71E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55532" y="2440094"/>
            <a:ext cx="3492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oogle Maps Streetview marker changes location based on vantage point -  Stack Overflow">
            <a:extLst>
              <a:ext uri="{FF2B5EF4-FFF2-40B4-BE49-F238E27FC236}">
                <a16:creationId xmlns:a16="http://schemas.microsoft.com/office/drawing/2014/main" id="{23D0DA6B-F73E-46E9-8D00-186E678EB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9" b="142"/>
          <a:stretch/>
        </p:blipFill>
        <p:spPr bwMode="auto">
          <a:xfrm>
            <a:off x="4007503" y="2449809"/>
            <a:ext cx="3492500" cy="341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132DC-CB8A-46C3-97AA-B846B0720FEC}"/>
              </a:ext>
            </a:extLst>
          </p:cNvPr>
          <p:cNvSpPr txBox="1"/>
          <p:nvPr/>
        </p:nvSpPr>
        <p:spPr>
          <a:xfrm>
            <a:off x="355532" y="5937569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Observation: Observing the data from different rotation gives you different amount of information!</a:t>
            </a:r>
            <a:endParaRPr lang="en-PK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50D4-EC6F-62ED-1C30-C8533215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9C8C-06F9-250B-1DA3-54AFC666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Given 10 samples of two feastures x1 and x2 as: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298B6-60E7-4156-264B-5721F093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CC7D52-8A44-41CE-829D-22FC2E6AE148}"/>
              </a:ext>
            </a:extLst>
          </p:cNvPr>
          <p:cNvGraphicFramePr>
            <a:graphicFrameLocks noGrp="1"/>
          </p:cNvGraphicFramePr>
          <p:nvPr/>
        </p:nvGraphicFramePr>
        <p:xfrm>
          <a:off x="1715477" y="2085200"/>
          <a:ext cx="292686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431">
                  <a:extLst>
                    <a:ext uri="{9D8B030D-6E8A-4147-A177-3AD203B41FA5}">
                      <a16:colId xmlns:a16="http://schemas.microsoft.com/office/drawing/2014/main" val="2727025720"/>
                    </a:ext>
                  </a:extLst>
                </a:gridCol>
                <a:gridCol w="1463431">
                  <a:extLst>
                    <a:ext uri="{9D8B030D-6E8A-4147-A177-3AD203B41FA5}">
                      <a16:colId xmlns:a16="http://schemas.microsoft.com/office/drawing/2014/main" val="109004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9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9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9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942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3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3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199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41197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4D3FD22-4A22-AEE4-ECE9-76DDDC099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1" b="35448"/>
          <a:stretch/>
        </p:blipFill>
        <p:spPr>
          <a:xfrm>
            <a:off x="5810826" y="-6474"/>
            <a:ext cx="5401657" cy="135269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B98562-F0AD-534C-BDEB-85E8B9921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161257"/>
              </p:ext>
            </p:extLst>
          </p:nvPr>
        </p:nvGraphicFramePr>
        <p:xfrm>
          <a:off x="4690377" y="2074776"/>
          <a:ext cx="679042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880">
                  <a:extLst>
                    <a:ext uri="{9D8B030D-6E8A-4147-A177-3AD203B41FA5}">
                      <a16:colId xmlns:a16="http://schemas.microsoft.com/office/drawing/2014/main" val="1900455758"/>
                    </a:ext>
                  </a:extLst>
                </a:gridCol>
                <a:gridCol w="1582057">
                  <a:extLst>
                    <a:ext uri="{9D8B030D-6E8A-4147-A177-3AD203B41FA5}">
                      <a16:colId xmlns:a16="http://schemas.microsoft.com/office/drawing/2014/main" val="3750165401"/>
                    </a:ext>
                  </a:extLst>
                </a:gridCol>
                <a:gridCol w="3541488">
                  <a:extLst>
                    <a:ext uri="{9D8B030D-6E8A-4147-A177-3AD203B41FA5}">
                      <a16:colId xmlns:a16="http://schemas.microsoft.com/office/drawing/2014/main" val="341566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x1 – mean(x1)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2 – mean(x2)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[x1-mean(x1)][x2-mean(x2)]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88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51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92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24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9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7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91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6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17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29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572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50D4-EC6F-62ED-1C30-C8533215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9C8C-06F9-250B-1DA3-54AFC666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Given 10 samples of two feastures x1 and x2 as: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298B6-60E7-4156-264B-5721F093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CC7D52-8A44-41CE-829D-22FC2E6AE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25263"/>
              </p:ext>
            </p:extLst>
          </p:nvPr>
        </p:nvGraphicFramePr>
        <p:xfrm>
          <a:off x="1763515" y="1791990"/>
          <a:ext cx="292686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431">
                  <a:extLst>
                    <a:ext uri="{9D8B030D-6E8A-4147-A177-3AD203B41FA5}">
                      <a16:colId xmlns:a16="http://schemas.microsoft.com/office/drawing/2014/main" val="2727025720"/>
                    </a:ext>
                  </a:extLst>
                </a:gridCol>
                <a:gridCol w="1463431">
                  <a:extLst>
                    <a:ext uri="{9D8B030D-6E8A-4147-A177-3AD203B41FA5}">
                      <a16:colId xmlns:a16="http://schemas.microsoft.com/office/drawing/2014/main" val="109004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9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9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9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942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3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3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199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41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b="1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b="1" dirty="0"/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4291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4D3FD22-4A22-AEE4-ECE9-76DDDC099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1" b="35448"/>
          <a:stretch/>
        </p:blipFill>
        <p:spPr>
          <a:xfrm>
            <a:off x="5810826" y="-6474"/>
            <a:ext cx="5401657" cy="135269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B98562-F0AD-534C-BDEB-85E8B9921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853270"/>
              </p:ext>
            </p:extLst>
          </p:nvPr>
        </p:nvGraphicFramePr>
        <p:xfrm>
          <a:off x="4690377" y="1845561"/>
          <a:ext cx="6790425" cy="4543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880">
                  <a:extLst>
                    <a:ext uri="{9D8B030D-6E8A-4147-A177-3AD203B41FA5}">
                      <a16:colId xmlns:a16="http://schemas.microsoft.com/office/drawing/2014/main" val="1900455758"/>
                    </a:ext>
                  </a:extLst>
                </a:gridCol>
                <a:gridCol w="1582057">
                  <a:extLst>
                    <a:ext uri="{9D8B030D-6E8A-4147-A177-3AD203B41FA5}">
                      <a16:colId xmlns:a16="http://schemas.microsoft.com/office/drawing/2014/main" val="3750165401"/>
                    </a:ext>
                  </a:extLst>
                </a:gridCol>
                <a:gridCol w="3541488">
                  <a:extLst>
                    <a:ext uri="{9D8B030D-6E8A-4147-A177-3AD203B41FA5}">
                      <a16:colId xmlns:a16="http://schemas.microsoft.com/office/drawing/2014/main" val="341566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x1 – mean(x1)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2 – mean(x2)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[x1-mean(x1)][x2-mean(x2)]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88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0.3381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51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-1.31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-1.21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1.5851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92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0.3861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0.0261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24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1.4061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9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0.3871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7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-0.0589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91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-0.81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0.6561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6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-0.31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0.0961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17187"/>
                  </a:ext>
                </a:extLst>
              </a:tr>
              <a:tr h="464067">
                <a:tc>
                  <a:txBody>
                    <a:bodyPr/>
                    <a:lstStyle/>
                    <a:p>
                      <a:r>
                        <a:rPr lang="en-PK" dirty="0"/>
                        <a:t>-0.71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0.7171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296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b="1" dirty="0"/>
                        <a:t>0.61544444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216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482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E643-6C29-AF73-2D5E-2033C88F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1320B-BBB5-7CA8-355F-ADB425B18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For 2-feayures (x1,x2), the covariance matrix is as follow</a:t>
            </a: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For 3-features (x1,x2,x3), the covariance matrix would be</a:t>
            </a:r>
          </a:p>
          <a:p>
            <a:pPr marL="0" indent="0">
              <a:buNone/>
            </a:pPr>
            <a:r>
              <a:rPr lang="en-PK" dirty="0"/>
              <a:t> 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2DD0A-C221-B755-9D56-5DF242F9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FB0B-0109-337E-A410-71A1E3DE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92" y="1848338"/>
            <a:ext cx="5737469" cy="1237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714B1-8D31-CFE5-DD29-1EC0560E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546" y="3998770"/>
            <a:ext cx="6766988" cy="15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13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DC50D4-EC6F-62ED-1C30-C8533215C4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2170" y="-258529"/>
                <a:ext cx="10979330" cy="1299707"/>
              </a:xfrm>
            </p:spPr>
            <p:txBody>
              <a:bodyPr>
                <a:normAutofit/>
              </a:bodyPr>
              <a:lstStyle/>
              <a:p>
                <a:r>
                  <a:rPr lang="en-PK" sz="2000" dirty="0"/>
                  <a:t>C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PK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PK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PK" sz="2000" dirty="0"/>
                  <a:t>            C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P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PK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.6166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0.61544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0.61544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0.71655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PK" sz="20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DC50D4-EC6F-62ED-1C30-C8533215C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2170" y="-258529"/>
                <a:ext cx="10979330" cy="1299707"/>
              </a:xfrm>
              <a:blipFill>
                <a:blip r:embed="rId2"/>
                <a:stretch>
                  <a:fillRect l="-577" b="-576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298B6-60E7-4156-264B-5721F093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CC7D52-8A44-41CE-829D-22FC2E6AE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978413"/>
              </p:ext>
            </p:extLst>
          </p:nvPr>
        </p:nvGraphicFramePr>
        <p:xfrm>
          <a:off x="718232" y="1768467"/>
          <a:ext cx="1445848" cy="4543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546">
                  <a:extLst>
                    <a:ext uri="{9D8B030D-6E8A-4147-A177-3AD203B41FA5}">
                      <a16:colId xmlns:a16="http://schemas.microsoft.com/office/drawing/2014/main" val="2727025720"/>
                    </a:ext>
                  </a:extLst>
                </a:gridCol>
                <a:gridCol w="841302">
                  <a:extLst>
                    <a:ext uri="{9D8B030D-6E8A-4147-A177-3AD203B41FA5}">
                      <a16:colId xmlns:a16="http://schemas.microsoft.com/office/drawing/2014/main" val="1090041668"/>
                    </a:ext>
                  </a:extLst>
                </a:gridCol>
              </a:tblGrid>
              <a:tr h="378609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61818"/>
                  </a:ext>
                </a:extLst>
              </a:tr>
              <a:tr h="378609">
                <a:tc>
                  <a:txBody>
                    <a:bodyPr/>
                    <a:lstStyle/>
                    <a:p>
                      <a:r>
                        <a:rPr lang="en-PK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94458"/>
                  </a:ext>
                </a:extLst>
              </a:tr>
              <a:tr h="378609">
                <a:tc>
                  <a:txBody>
                    <a:bodyPr/>
                    <a:lstStyle/>
                    <a:p>
                      <a:r>
                        <a:rPr lang="en-PK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972802"/>
                  </a:ext>
                </a:extLst>
              </a:tr>
              <a:tr h="378609"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00960"/>
                  </a:ext>
                </a:extLst>
              </a:tr>
              <a:tr h="378609">
                <a:tc>
                  <a:txBody>
                    <a:bodyPr/>
                    <a:lstStyle/>
                    <a:p>
                      <a:r>
                        <a:rPr lang="en-PK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0133"/>
                  </a:ext>
                </a:extLst>
              </a:tr>
              <a:tr h="378609">
                <a:tc>
                  <a:txBody>
                    <a:bodyPr/>
                    <a:lstStyle/>
                    <a:p>
                      <a:r>
                        <a:rPr lang="en-PK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98938"/>
                  </a:ext>
                </a:extLst>
              </a:tr>
              <a:tr h="378609">
                <a:tc>
                  <a:txBody>
                    <a:bodyPr/>
                    <a:lstStyle/>
                    <a:p>
                      <a:r>
                        <a:rPr lang="en-PK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942790"/>
                  </a:ext>
                </a:extLst>
              </a:tr>
              <a:tr h="378609">
                <a:tc>
                  <a:txBody>
                    <a:bodyPr/>
                    <a:lstStyle/>
                    <a:p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36907"/>
                  </a:ext>
                </a:extLst>
              </a:tr>
              <a:tr h="378609">
                <a:tc>
                  <a:txBody>
                    <a:bodyPr/>
                    <a:lstStyle/>
                    <a:p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39297"/>
                  </a:ext>
                </a:extLst>
              </a:tr>
              <a:tr h="378609">
                <a:tc>
                  <a:txBody>
                    <a:bodyPr/>
                    <a:lstStyle/>
                    <a:p>
                      <a:r>
                        <a:rPr lang="en-PK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199935"/>
                  </a:ext>
                </a:extLst>
              </a:tr>
              <a:tr h="378609">
                <a:tc>
                  <a:txBody>
                    <a:bodyPr/>
                    <a:lstStyle/>
                    <a:p>
                      <a:r>
                        <a:rPr lang="en-PK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411971"/>
                  </a:ext>
                </a:extLst>
              </a:tr>
              <a:tr h="378609">
                <a:tc>
                  <a:txBody>
                    <a:bodyPr/>
                    <a:lstStyle/>
                    <a:p>
                      <a:r>
                        <a:rPr lang="en-PK" b="1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b="1" dirty="0"/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4291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B98562-F0AD-534C-BDEB-85E8B9921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047266"/>
              </p:ext>
            </p:extLst>
          </p:nvPr>
        </p:nvGraphicFramePr>
        <p:xfrm>
          <a:off x="2180781" y="1509007"/>
          <a:ext cx="10011219" cy="4795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658">
                  <a:extLst>
                    <a:ext uri="{9D8B030D-6E8A-4147-A177-3AD203B41FA5}">
                      <a16:colId xmlns:a16="http://schemas.microsoft.com/office/drawing/2014/main" val="1900455758"/>
                    </a:ext>
                  </a:extLst>
                </a:gridCol>
                <a:gridCol w="1585658">
                  <a:extLst>
                    <a:ext uri="{9D8B030D-6E8A-4147-A177-3AD203B41FA5}">
                      <a16:colId xmlns:a16="http://schemas.microsoft.com/office/drawing/2014/main" val="3750165401"/>
                    </a:ext>
                  </a:extLst>
                </a:gridCol>
                <a:gridCol w="2873464">
                  <a:extLst>
                    <a:ext uri="{9D8B030D-6E8A-4147-A177-3AD203B41FA5}">
                      <a16:colId xmlns:a16="http://schemas.microsoft.com/office/drawing/2014/main" val="341566422"/>
                    </a:ext>
                  </a:extLst>
                </a:gridCol>
                <a:gridCol w="1803748">
                  <a:extLst>
                    <a:ext uri="{9D8B030D-6E8A-4147-A177-3AD203B41FA5}">
                      <a16:colId xmlns:a16="http://schemas.microsoft.com/office/drawing/2014/main" val="1741075693"/>
                    </a:ext>
                  </a:extLst>
                </a:gridCol>
                <a:gridCol w="2016691">
                  <a:extLst>
                    <a:ext uri="{9D8B030D-6E8A-4147-A177-3AD203B41FA5}">
                      <a16:colId xmlns:a16="http://schemas.microsoft.com/office/drawing/2014/main" val="3690866946"/>
                    </a:ext>
                  </a:extLst>
                </a:gridCol>
              </a:tblGrid>
              <a:tr h="652081">
                <a:tc>
                  <a:txBody>
                    <a:bodyPr/>
                    <a:lstStyle/>
                    <a:p>
                      <a:r>
                        <a:rPr lang="en-GB" dirty="0"/>
                        <a:t>x1 – mean(x1)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2 – mean(x2)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[x1-mean(x1)][x2-mean(x2)]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[x1 – mean(x1)]</a:t>
                      </a:r>
                      <a:r>
                        <a:rPr lang="en-GB" baseline="30000" dirty="0"/>
                        <a:t>2</a:t>
                      </a:r>
                      <a:endParaRPr lang="en-PK" baseline="30000" dirty="0"/>
                    </a:p>
                    <a:p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[x2 – mean(x2)]</a:t>
                      </a:r>
                      <a:r>
                        <a:rPr lang="en-GB" baseline="30000" dirty="0"/>
                        <a:t>2</a:t>
                      </a:r>
                      <a:endParaRPr lang="en-PK" baseline="30000" dirty="0"/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886144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r>
                        <a:rPr lang="en-PK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0.3381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0.4830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0.2401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2514466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r>
                        <a:rPr lang="en-PK" dirty="0"/>
                        <a:t>-1.31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-1.21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1.5851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1.7030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1.4641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4924315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r>
                        <a:rPr lang="en-PK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0.3861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74523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r>
                        <a:rPr lang="en-PK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0.0261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0.0841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7243511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r>
                        <a:rPr lang="en-PK" dirty="0"/>
                        <a:t>1.29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1.4061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1.6770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1.1881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9793999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r>
                        <a:rPr lang="en-PK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0.3871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0.2450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0775917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r>
                        <a:rPr lang="en-PK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-0.0589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9919302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r>
                        <a:rPr lang="en-PK" dirty="0"/>
                        <a:t>-0.81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0.6561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0.6480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0.6561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5667727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r>
                        <a:rPr lang="en-PK" dirty="0"/>
                        <a:t>-0.31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0.0961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5117187"/>
                  </a:ext>
                </a:extLst>
              </a:tr>
              <a:tr h="424513">
                <a:tc>
                  <a:txBody>
                    <a:bodyPr/>
                    <a:lstStyle/>
                    <a:p>
                      <a:r>
                        <a:rPr lang="en-PK" dirty="0"/>
                        <a:t>-0.71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-1.01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0.7171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0.4970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1.0201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296550"/>
                  </a:ext>
                </a:extLst>
              </a:tr>
              <a:tr h="268215">
                <a:tc>
                  <a:txBody>
                    <a:bodyPr/>
                    <a:lstStyle/>
                    <a:p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b="1" dirty="0"/>
                        <a:t>0.61544444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0.6166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K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0.71655556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8216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195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6E49-FE14-C6BB-EFD3-E88EE8F8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K" dirty="0"/>
              <a:t>Step3: Calculate eigenvalues and eigenvectors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6EC1C-F881-7134-BDCD-43B2C2F8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8"/>
            <a:ext cx="5548449" cy="4522876"/>
          </a:xfrm>
        </p:spPr>
        <p:txBody>
          <a:bodyPr/>
          <a:lstStyle/>
          <a:p>
            <a:r>
              <a:rPr lang="en-PK" dirty="0"/>
              <a:t>What are Eigenvalues and Eigenvectors?</a:t>
            </a:r>
          </a:p>
          <a:p>
            <a:pPr lvl="1"/>
            <a:r>
              <a:rPr lang="en-PK" dirty="0"/>
              <a:t>Eigenvalues and Eigenvectors are the linear algebra concept that are required in the detrmination of principle component from the covariance matrix</a:t>
            </a:r>
          </a:p>
          <a:p>
            <a:pPr marL="201168" lvl="1" indent="0">
              <a:buNone/>
            </a:pPr>
            <a:endParaRPr lang="en-PK" dirty="0"/>
          </a:p>
          <a:p>
            <a:pPr lvl="1"/>
            <a:r>
              <a:rPr lang="en-PK" dirty="0"/>
              <a:t>Eigenvectors help in finding the new transformation where there is maximum variance</a:t>
            </a:r>
          </a:p>
          <a:p>
            <a:pPr marL="201168" lvl="1" indent="0" algn="ctr">
              <a:buNone/>
            </a:pPr>
            <a:r>
              <a:rPr lang="en-PK" dirty="0"/>
              <a:t> </a:t>
            </a:r>
            <a:r>
              <a:rPr lang="en-PK" b="1" dirty="0"/>
              <a:t>C </a:t>
            </a:r>
            <a:r>
              <a:rPr lang="en-PK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</a:t>
            </a:r>
            <a:r>
              <a:rPr lang="en-PK" b="1" dirty="0"/>
              <a:t> = ⋋</a:t>
            </a:r>
            <a:r>
              <a:rPr lang="en-PK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v</a:t>
            </a:r>
            <a:endParaRPr lang="en-PK" dirty="0"/>
          </a:p>
          <a:p>
            <a:pPr lvl="1"/>
            <a:r>
              <a:rPr lang="en-PK" dirty="0"/>
              <a:t>Eigenvectors, </a:t>
            </a:r>
            <a:r>
              <a:rPr lang="en-PK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 </a:t>
            </a:r>
            <a:r>
              <a:rPr lang="en-PK" dirty="0"/>
              <a:t>are those vectors which keep the direction same when multiplied by a matrix C</a:t>
            </a:r>
          </a:p>
          <a:p>
            <a:pPr lvl="1"/>
            <a:r>
              <a:rPr lang="en-PK" dirty="0"/>
              <a:t>Eigenvalues, </a:t>
            </a:r>
            <a:r>
              <a:rPr lang="en-PK" b="1" dirty="0"/>
              <a:t>⋋ </a:t>
            </a:r>
            <a:r>
              <a:rPr lang="en-PK" dirty="0"/>
              <a:t>are the scalers of the respective eigenvectors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6FF9A-0BC8-4060-2F1E-AA990B4D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2F868-D14E-40C3-F425-777BC988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36" y="1346218"/>
            <a:ext cx="4534064" cy="304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95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5D4B-5DD1-405C-936F-3153EB3F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6C4B5-9063-A3FB-7C64-3FC6862C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83CB9A-937C-A074-220E-9C5C473F1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39470"/>
              </p:ext>
            </p:extLst>
          </p:nvPr>
        </p:nvGraphicFramePr>
        <p:xfrm>
          <a:off x="1005840" y="1389380"/>
          <a:ext cx="292686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431">
                  <a:extLst>
                    <a:ext uri="{9D8B030D-6E8A-4147-A177-3AD203B41FA5}">
                      <a16:colId xmlns:a16="http://schemas.microsoft.com/office/drawing/2014/main" val="2727025720"/>
                    </a:ext>
                  </a:extLst>
                </a:gridCol>
                <a:gridCol w="1463431">
                  <a:extLst>
                    <a:ext uri="{9D8B030D-6E8A-4147-A177-3AD203B41FA5}">
                      <a16:colId xmlns:a16="http://schemas.microsoft.com/office/drawing/2014/main" val="109004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9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9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9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942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3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3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199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4119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9F8965-F48E-37D0-4673-ECDE86DF8C24}"/>
                  </a:ext>
                </a:extLst>
              </p:cNvPr>
              <p:cNvSpPr txBox="1"/>
              <p:nvPr/>
            </p:nvSpPr>
            <p:spPr>
              <a:xfrm>
                <a:off x="4834112" y="1389380"/>
                <a:ext cx="6098720" cy="5650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PK" sz="1800" dirty="0"/>
                  <a:t>C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PK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PK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.6166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0.61544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0.61544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0.71655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</m:oMath>
                </a14:m>
                <a:r>
                  <a:rPr lang="en-PK" dirty="0"/>
                  <a:t> </a:t>
                </a:r>
                <a:r>
                  <a:rPr lang="en-PK" b="1" dirty="0"/>
                  <a:t>C </a:t>
                </a:r>
                <a:r>
                  <a:rPr lang="en-PK" b="1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v</a:t>
                </a:r>
                <a:r>
                  <a:rPr lang="en-PK" b="1" dirty="0"/>
                  <a:t> = ⋋</a:t>
                </a:r>
                <a:r>
                  <a:rPr lang="en-PK" b="1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 v</a:t>
                </a:r>
              </a:p>
              <a:p>
                <a:pPr lvl="1"/>
                <a:endParaRPr lang="en-PK" b="1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P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en-PK" b="1" dirty="0"/>
                            <m:t>⋋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K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.6166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0.61544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0.61544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0.71655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PK" b="1" dirty="0"/>
                            <m:t>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K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.6166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PK" b="1" dirty="0"/>
                                      <m:t>⋋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0.61544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0.61544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0.71655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PK" b="1" dirty="0"/>
                                      <m:t>⋋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0" dirty="0"/>
                  <a:t>(0.617 -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 smtClean="0"/>
                      <m:t>⋋</m:t>
                    </m:r>
                  </m:oMath>
                </a14:m>
                <a:r>
                  <a:rPr lang="en-US" b="0" dirty="0"/>
                  <a:t>)(0.717-</a:t>
                </a:r>
                <a:r>
                  <a:rPr lang="en-PK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/>
                      <m:t>⋋</m:t>
                    </m:r>
                  </m:oMath>
                </a14:m>
                <a:r>
                  <a:rPr lang="en-US" b="0" dirty="0"/>
                  <a:t>) – (0.615)(0.615) = 0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 smtClean="0"/>
                      <m:t>⋋</m:t>
                    </m:r>
                  </m:oMath>
                </a14:m>
                <a:r>
                  <a:rPr lang="en-US" b="0" baseline="30000" dirty="0"/>
                  <a:t>2 </a:t>
                </a:r>
                <a:r>
                  <a:rPr lang="en-US" b="0" dirty="0"/>
                  <a:t> - 1.334</a:t>
                </a:r>
                <a:r>
                  <a:rPr lang="en-PK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/>
                      <m:t>⋋</m:t>
                    </m:r>
                  </m:oMath>
                </a14:m>
                <a:r>
                  <a:rPr lang="en-US" b="0" dirty="0"/>
                  <a:t> + 0.0629 = 0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b="0" dirty="0"/>
                  <a:t>Solve with quadratic</a:t>
                </a:r>
                <a:r>
                  <a:rPr lang="en-US" dirty="0"/>
                  <a:t> 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 smtClean="0"/>
                      <m:t>⋋</m:t>
                    </m:r>
                  </m:oMath>
                </a14:m>
                <a:r>
                  <a:rPr lang="en-US" b="0" baseline="-25000" dirty="0"/>
                  <a:t>1</a:t>
                </a:r>
                <a:r>
                  <a:rPr lang="en-US" b="0" dirty="0"/>
                  <a:t> = 1.284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/>
                      <m:t>⋋</m:t>
                    </m:r>
                    <m:r>
                      <m:rPr>
                        <m:nor/>
                      </m:rPr>
                      <a:rPr lang="en-US" b="0" i="0" baseline="-25000" dirty="0" smtClean="0"/>
                      <m:t>2</m:t>
                    </m:r>
                    <m:r>
                      <m:rPr>
                        <m:nor/>
                      </m:rPr>
                      <a:rPr lang="en-US" b="0" i="0" dirty="0" smtClean="0"/>
                      <m:t> = 0.049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PK" dirty="0"/>
              </a:p>
              <a:p>
                <a:r>
                  <a:rPr lang="en-PK" sz="1800" dirty="0"/>
                  <a:t> </a:t>
                </a:r>
                <a:endParaRPr lang="en-P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9F8965-F48E-37D0-4673-ECDE86DF8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112" y="1389380"/>
                <a:ext cx="6098720" cy="5650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819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EAD3-6151-26EB-85A2-79A475B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BD8161-B618-1A1C-3676-1F1187673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dirty="0" smtClean="0"/>
                      <m:t>From</m:t>
                    </m:r>
                    <m:r>
                      <m:rPr>
                        <m:nor/>
                      </m:rPr>
                      <a:rPr lang="en-US" b="1" i="0" dirty="0" smtClean="0"/>
                      <m:t> </m:t>
                    </m:r>
                    <m:r>
                      <m:rPr>
                        <m:nor/>
                      </m:rPr>
                      <a:rPr lang="en-US" b="1" i="0" dirty="0" smtClean="0"/>
                      <m:t>the</m:t>
                    </m:r>
                    <m:r>
                      <m:rPr>
                        <m:nor/>
                      </m:rPr>
                      <a:rPr lang="en-US" b="1" i="0" dirty="0" smtClean="0"/>
                      <m:t> </m:t>
                    </m:r>
                    <m:r>
                      <m:rPr>
                        <m:nor/>
                      </m:rPr>
                      <a:rPr lang="en-US" b="1" i="0" dirty="0" smtClean="0"/>
                      <m:t>eigenvalues</m:t>
                    </m:r>
                    <m:r>
                      <m:rPr>
                        <m:nor/>
                      </m:rPr>
                      <a:rPr lang="en-US" b="1" i="0" dirty="0" smtClean="0"/>
                      <m:t> </m:t>
                    </m:r>
                    <m:r>
                      <m:rPr>
                        <m:nor/>
                      </m:rPr>
                      <a:rPr lang="en-PK" b="1" dirty="0" smtClean="0"/>
                      <m:t>⋋</m:t>
                    </m:r>
                  </m:oMath>
                </a14:m>
                <a:r>
                  <a:rPr lang="en-US" b="0" baseline="-25000" dirty="0"/>
                  <a:t>1</a:t>
                </a:r>
                <a:r>
                  <a:rPr lang="en-US" b="0" dirty="0"/>
                  <a:t> = 1.284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/>
                      <m:t>⋋</m:t>
                    </m:r>
                    <m:r>
                      <m:rPr>
                        <m:nor/>
                      </m:rPr>
                      <a:rPr lang="en-US" b="0" i="0" baseline="-25000" dirty="0" smtClean="0"/>
                      <m:t>2</m:t>
                    </m:r>
                    <m:r>
                      <m:rPr>
                        <m:nor/>
                      </m:rPr>
                      <a:rPr lang="en-US" b="0" i="0" dirty="0" smtClean="0"/>
                      <m:t> = 0.049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Find the corresponding eigenvectors now</a:t>
                </a:r>
              </a:p>
              <a:p>
                <a:r>
                  <a:rPr lang="en-PK" b="1" dirty="0"/>
                  <a:t>C </a:t>
                </a:r>
                <a:r>
                  <a:rPr lang="en-PK" b="1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v</a:t>
                </a:r>
                <a:r>
                  <a:rPr lang="en-PK" b="1" dirty="0"/>
                  <a:t> = ⋋</a:t>
                </a:r>
                <a:r>
                  <a:rPr lang="en-PK" b="1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 v , </a:t>
                </a:r>
                <a:r>
                  <a:rPr lang="en-PK" dirty="0"/>
                  <a:t>we have C and we have ⋋ (eigen value)</a:t>
                </a:r>
                <a:endParaRPr lang="en-US" dirty="0"/>
              </a:p>
              <a:p>
                <a:r>
                  <a:rPr lang="en-US" b="0" dirty="0"/>
                  <a:t>Put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 smtClean="0"/>
                      <m:t>⋋</m:t>
                    </m:r>
                  </m:oMath>
                </a14:m>
                <a:r>
                  <a:rPr lang="en-US" b="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/>
                      <m:t>⋋</m:t>
                    </m:r>
                    <m:r>
                      <m:rPr>
                        <m:nor/>
                      </m:rPr>
                      <a:rPr lang="en-US" baseline="-25000" dirty="0"/>
                      <m:t>2</m:t>
                    </m:r>
                    <m:r>
                      <m:rPr>
                        <m:nor/>
                      </m:rPr>
                      <a:rPr lang="en-US" dirty="0"/>
                      <m:t> = 0.049</m:t>
                    </m:r>
                  </m:oMath>
                </a14:m>
                <a:r>
                  <a:rPr lang="en-US" b="0" dirty="0"/>
                  <a:t> in the following and solve for </a:t>
                </a:r>
                <a:r>
                  <a:rPr lang="en-US" b="0" i="1" dirty="0"/>
                  <a:t>v1</a:t>
                </a:r>
                <a:r>
                  <a:rPr lang="en-US" b="0" dirty="0"/>
                  <a:t> and </a:t>
                </a:r>
                <a:r>
                  <a:rPr lang="en-US" b="0" i="1" dirty="0"/>
                  <a:t>v2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P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PK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.6166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0.61544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0.61544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0.7165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2</m:t>
                                </m:r>
                              </m:e>
                            </m:eqAr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:r>
                  <a:rPr lang="en-PK" b="1" dirty="0"/>
                  <a:t>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i="1" dirty="0"/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i="1" dirty="0"/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i="1" dirty="0"/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i="1" dirty="0"/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PK" b="1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 </a:t>
                </a:r>
                <a:endParaRPr lang="en-US" b="0" dirty="0"/>
              </a:p>
              <a:p>
                <a:endParaRPr lang="en-US" b="0" i="1" dirty="0"/>
              </a:p>
              <a:p>
                <a:pPr marL="0" indent="0">
                  <a:buNone/>
                </a:pPr>
                <a:endParaRPr lang="en-US" b="0" i="1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P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PK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.6166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PK" b="1" dirty="0"/>
                                    <m:t>⋋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0.61544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0.61544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0.71655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m:rPr>
                                      <m:nor/>
                                    </m:rPr>
                                    <a:rPr lang="en-PK" b="1" dirty="0"/>
                                    <m:t>⋋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2</m:t>
                                </m:r>
                              </m:e>
                            </m:eqAr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0" i="1" dirty="0"/>
                  <a:t>v1 =</a:t>
                </a:r>
                <a:r>
                  <a:rPr lang="en-US" b="0" dirty="0"/>
                  <a:t> 0.7321          </a:t>
                </a:r>
                <a:r>
                  <a:rPr lang="en-US" b="0" i="1" dirty="0"/>
                  <a:t>v2 = </a:t>
                </a:r>
                <a:r>
                  <a:rPr lang="en-US" b="0" dirty="0"/>
                  <a:t>-0.6679          </a:t>
                </a: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BD8161-B618-1A1C-3676-1F1187673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3" t="-252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FE36-CAA5-A985-2E87-BC63C548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00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4518-B392-0E0C-3972-82F7A777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Summarize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9D93E0-4CB9-BA37-9CB9-D9CEE33A14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0" y="1346218"/>
                <a:ext cx="7726680" cy="4522876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PK" sz="2400" dirty="0"/>
                  <a:t>C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PK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PK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.6166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0.61544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0.61544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0.71655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PK" b="1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PK" b="1" dirty="0"/>
                  <a:t>The eigenvalues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 smtClean="0"/>
                      <m:t>⋋</m:t>
                    </m:r>
                  </m:oMath>
                </a14:m>
                <a:r>
                  <a:rPr lang="en-US" b="0" baseline="-25000" dirty="0"/>
                  <a:t>1</a:t>
                </a:r>
                <a:r>
                  <a:rPr lang="en-US" b="0" dirty="0"/>
                  <a:t> = 1.284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/>
                      <m:t>⋋</m:t>
                    </m:r>
                    <m:r>
                      <m:rPr>
                        <m:nor/>
                      </m:rPr>
                      <a:rPr lang="en-US" b="0" i="0" baseline="-25000" dirty="0" smtClean="0"/>
                      <m:t>2</m:t>
                    </m:r>
                    <m:r>
                      <m:rPr>
                        <m:nor/>
                      </m:rPr>
                      <a:rPr lang="en-US" b="0" i="0" dirty="0" smtClean="0"/>
                      <m:t> = 0.049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0" dirty="0"/>
                  <a:t>The Eigenvectors are </a:t>
                </a:r>
              </a:p>
              <a:p>
                <a:pPr lvl="2"/>
                <a:r>
                  <a:rPr lang="en-US" b="0" dirty="0"/>
                  <a:t>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 smtClean="0"/>
                      <m:t>⋋</m:t>
                    </m:r>
                    <m:r>
                      <m:rPr>
                        <m:nor/>
                      </m:rPr>
                      <a:rPr lang="en-US" b="0" i="0" baseline="-25000" dirty="0" smtClean="0"/>
                      <m:t>1</m:t>
                    </m:r>
                    <m:r>
                      <m:rPr>
                        <m:nor/>
                      </m:rPr>
                      <a:rPr lang="en-US" b="0" i="0" dirty="0" smtClean="0"/>
                      <m:t>= 1.284</m:t>
                    </m:r>
                  </m:oMath>
                </a14:m>
                <a:r>
                  <a:rPr lang="en-US" b="0" dirty="0"/>
                  <a:t> :  </a:t>
                </a:r>
                <a:r>
                  <a:rPr lang="en-US" b="0" i="1" dirty="0"/>
                  <a:t>v1 =</a:t>
                </a:r>
                <a:r>
                  <a:rPr lang="en-US" b="0" dirty="0"/>
                  <a:t> 0.6779           </a:t>
                </a:r>
                <a:r>
                  <a:rPr lang="en-US" b="0" i="1" dirty="0"/>
                  <a:t>v2 = </a:t>
                </a:r>
                <a:r>
                  <a:rPr lang="en-US" dirty="0"/>
                  <a:t>0.7352</a:t>
                </a:r>
                <a:endParaRPr lang="en-US" b="0" dirty="0"/>
              </a:p>
              <a:p>
                <a:pPr lvl="2"/>
                <a:r>
                  <a:rPr lang="en-US" b="0" dirty="0"/>
                  <a:t>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PK" b="1" dirty="0" smtClean="0"/>
                      <m:t>⋋</m:t>
                    </m:r>
                    <m:r>
                      <m:rPr>
                        <m:nor/>
                      </m:rPr>
                      <a:rPr lang="en-US" b="0" i="0" baseline="-25000" dirty="0" smtClean="0"/>
                      <m:t>2</m:t>
                    </m:r>
                    <m:r>
                      <m:rPr>
                        <m:nor/>
                      </m:rPr>
                      <a:rPr lang="en-US" b="0" i="0" dirty="0" smtClean="0"/>
                      <m:t> = 0.049</m:t>
                    </m:r>
                  </m:oMath>
                </a14:m>
                <a:r>
                  <a:rPr lang="en-US" b="0" dirty="0"/>
                  <a:t> :  </a:t>
                </a:r>
                <a:r>
                  <a:rPr lang="en-US" b="0" i="1" dirty="0"/>
                  <a:t>v1 =</a:t>
                </a:r>
                <a:r>
                  <a:rPr lang="en-US" b="0" dirty="0"/>
                  <a:t> 0.7321          </a:t>
                </a:r>
                <a:r>
                  <a:rPr lang="en-US" b="0" i="1" dirty="0"/>
                  <a:t>v2 = </a:t>
                </a:r>
                <a:r>
                  <a:rPr lang="en-US" b="0" dirty="0"/>
                  <a:t>-0.6679</a:t>
                </a:r>
              </a:p>
              <a:p>
                <a:pPr lvl="2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0" dirty="0"/>
                  <a:t>A feature vector is formed </a:t>
                </a:r>
              </a:p>
              <a:p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9D93E0-4CB9-BA37-9CB9-D9CEE33A1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0" y="1346218"/>
                <a:ext cx="7726680" cy="4522876"/>
              </a:xfrm>
              <a:blipFill>
                <a:blip r:embed="rId2"/>
                <a:stretch>
                  <a:fillRect t="-56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1DCFA-8D56-7F2F-5A11-D6FDBC4D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9C2737-E2A9-71AB-2665-6D708338C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13582"/>
              </p:ext>
            </p:extLst>
          </p:nvPr>
        </p:nvGraphicFramePr>
        <p:xfrm>
          <a:off x="191477" y="1346218"/>
          <a:ext cx="292686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431">
                  <a:extLst>
                    <a:ext uri="{9D8B030D-6E8A-4147-A177-3AD203B41FA5}">
                      <a16:colId xmlns:a16="http://schemas.microsoft.com/office/drawing/2014/main" val="2727025720"/>
                    </a:ext>
                  </a:extLst>
                </a:gridCol>
                <a:gridCol w="1463431">
                  <a:extLst>
                    <a:ext uri="{9D8B030D-6E8A-4147-A177-3AD203B41FA5}">
                      <a16:colId xmlns:a16="http://schemas.microsoft.com/office/drawing/2014/main" val="109004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9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9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9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942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3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3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199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K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4119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5D0FDB1-56D7-CE25-75BA-8EE1AF5B4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7633210"/>
                  </p:ext>
                </p:extLst>
              </p:nvPr>
            </p:nvGraphicFramePr>
            <p:xfrm>
              <a:off x="7822159" y="4398806"/>
              <a:ext cx="2922042" cy="17760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4014">
                      <a:extLst>
                        <a:ext uri="{9D8B030D-6E8A-4147-A177-3AD203B41FA5}">
                          <a16:colId xmlns:a16="http://schemas.microsoft.com/office/drawing/2014/main" val="1596142024"/>
                        </a:ext>
                      </a:extLst>
                    </a:gridCol>
                    <a:gridCol w="974014">
                      <a:extLst>
                        <a:ext uri="{9D8B030D-6E8A-4147-A177-3AD203B41FA5}">
                          <a16:colId xmlns:a16="http://schemas.microsoft.com/office/drawing/2014/main" val="1108021488"/>
                        </a:ext>
                      </a:extLst>
                    </a:gridCol>
                    <a:gridCol w="974014">
                      <a:extLst>
                        <a:ext uri="{9D8B030D-6E8A-4147-A177-3AD203B41FA5}">
                          <a16:colId xmlns:a16="http://schemas.microsoft.com/office/drawing/2014/main" val="590593988"/>
                        </a:ext>
                      </a:extLst>
                    </a:gridCol>
                  </a:tblGrid>
                  <a:tr h="495897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PK" b="1" dirty="0" smtClean="0"/>
                                  <m:t>⋋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baseline="-25000" dirty="0" smtClean="0"/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PK" b="1" dirty="0" smtClean="0"/>
                                  <m:t>⋋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7098722"/>
                      </a:ext>
                    </a:extLst>
                  </a:tr>
                  <a:tr h="535576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:r>
                            <a:rPr lang="en-US" b="0" i="1" dirty="0"/>
                            <a:t>v1 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0.6779 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0.7352</a:t>
                          </a:r>
                          <a:endParaRPr lang="en-US" b="0" dirty="0"/>
                        </a:p>
                        <a:p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204958"/>
                      </a:ext>
                    </a:extLst>
                  </a:tr>
                  <a:tr h="535576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:r>
                            <a:rPr lang="en-US" b="0" i="1" dirty="0"/>
                            <a:t>v2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0.7321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-0.6679</a:t>
                          </a:r>
                        </a:p>
                        <a:p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23471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5D0FDB1-56D7-CE25-75BA-8EE1AF5B4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7633210"/>
                  </p:ext>
                </p:extLst>
              </p:nvPr>
            </p:nvGraphicFramePr>
            <p:xfrm>
              <a:off x="7822159" y="4398806"/>
              <a:ext cx="2922042" cy="17760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4014">
                      <a:extLst>
                        <a:ext uri="{9D8B030D-6E8A-4147-A177-3AD203B41FA5}">
                          <a16:colId xmlns:a16="http://schemas.microsoft.com/office/drawing/2014/main" val="1596142024"/>
                        </a:ext>
                      </a:extLst>
                    </a:gridCol>
                    <a:gridCol w="974014">
                      <a:extLst>
                        <a:ext uri="{9D8B030D-6E8A-4147-A177-3AD203B41FA5}">
                          <a16:colId xmlns:a16="http://schemas.microsoft.com/office/drawing/2014/main" val="1108021488"/>
                        </a:ext>
                      </a:extLst>
                    </a:gridCol>
                    <a:gridCol w="974014">
                      <a:extLst>
                        <a:ext uri="{9D8B030D-6E8A-4147-A177-3AD203B41FA5}">
                          <a16:colId xmlns:a16="http://schemas.microsoft.com/office/drawing/2014/main" val="590593988"/>
                        </a:ext>
                      </a:extLst>
                    </a:gridCol>
                  </a:tblGrid>
                  <a:tr h="495897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3"/>
                          <a:stretch>
                            <a:fillRect l="-98718" t="-2564" r="-100000" b="-26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3"/>
                          <a:stretch>
                            <a:fillRect l="-201299" t="-2564" r="-1299" b="-264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709872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:r>
                            <a:rPr lang="en-US" b="0" i="1" dirty="0"/>
                            <a:t>v1 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0.6779 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0.7352</a:t>
                          </a:r>
                          <a:endParaRPr lang="en-US" b="0" dirty="0"/>
                        </a:p>
                        <a:p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20495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:r>
                            <a:rPr lang="en-US" b="0" i="1" dirty="0"/>
                            <a:t>v2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0.7321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-0.6679</a:t>
                          </a:r>
                        </a:p>
                        <a:p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23471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3055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CAF3-0630-620C-CF23-8D133007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Step 4: Obtain Principle Component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24338-BB60-ADD3-08D8-D0F020F7C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8"/>
            <a:ext cx="5513070" cy="4522876"/>
          </a:xfrm>
        </p:spPr>
        <p:txBody>
          <a:bodyPr/>
          <a:lstStyle/>
          <a:p>
            <a:r>
              <a:rPr lang="en-PK" dirty="0"/>
              <a:t>After sorting the eigen values in desecnding order</a:t>
            </a:r>
          </a:p>
          <a:p>
            <a:r>
              <a:rPr lang="en-PK" dirty="0"/>
              <a:t>Feature Vector V =                                 has</a:t>
            </a:r>
          </a:p>
          <a:p>
            <a:endParaRPr lang="en-PK" dirty="0"/>
          </a:p>
          <a:p>
            <a:pPr marL="0" indent="0">
              <a:buNone/>
            </a:pPr>
            <a:r>
              <a:rPr lang="en-PK" dirty="0"/>
              <a:t> been formulated  </a:t>
            </a:r>
          </a:p>
          <a:p>
            <a:r>
              <a:rPr lang="en-PK" dirty="0"/>
              <a:t>Egen vector corresponding to the highest eigen value will be the first PC in t</a:t>
            </a:r>
            <a:r>
              <a:rPr lang="en-GB" dirty="0"/>
              <a:t>he</a:t>
            </a:r>
            <a:r>
              <a:rPr lang="en-PK" dirty="0"/>
              <a:t> direction of max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6FBB8-87B1-05CE-FE34-17911934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F8274E-7294-B8D7-44BB-8FB687CE7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436111"/>
              </p:ext>
            </p:extLst>
          </p:nvPr>
        </p:nvGraphicFramePr>
        <p:xfrm>
          <a:off x="3802609" y="1831599"/>
          <a:ext cx="1948028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941">
                  <a:extLst>
                    <a:ext uri="{9D8B030D-6E8A-4147-A177-3AD203B41FA5}">
                      <a16:colId xmlns:a16="http://schemas.microsoft.com/office/drawing/2014/main" val="1108021488"/>
                    </a:ext>
                  </a:extLst>
                </a:gridCol>
                <a:gridCol w="969087">
                  <a:extLst>
                    <a:ext uri="{9D8B030D-6E8A-4147-A177-3AD203B41FA5}">
                      <a16:colId xmlns:a16="http://schemas.microsoft.com/office/drawing/2014/main" val="590593988"/>
                    </a:ext>
                  </a:extLst>
                </a:gridCol>
              </a:tblGrid>
              <a:tr h="535576">
                <a:tc>
                  <a:txBody>
                    <a:bodyPr/>
                    <a:lstStyle/>
                    <a:p>
                      <a:r>
                        <a:rPr lang="en-US" b="0" dirty="0"/>
                        <a:t>0.6779 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0.7352</a:t>
                      </a:r>
                      <a:endParaRPr lang="en-US" b="0" dirty="0"/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04958"/>
                  </a:ext>
                </a:extLst>
              </a:tr>
              <a:tr h="535576">
                <a:tc>
                  <a:txBody>
                    <a:bodyPr/>
                    <a:lstStyle/>
                    <a:p>
                      <a:r>
                        <a:rPr lang="en-US" b="0" dirty="0"/>
                        <a:t>0.7321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-0.6679</a:t>
                      </a:r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71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86E8C91-DFC6-48BE-0BBC-D291EB97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506234"/>
            <a:ext cx="4972831" cy="420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57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CAF3-0630-620C-CF23-8D133007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Step 4: Obtain Principle Component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24338-BB60-ADD3-08D8-D0F020F7C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8"/>
            <a:ext cx="5513070" cy="4522876"/>
          </a:xfrm>
        </p:spPr>
        <p:txBody>
          <a:bodyPr/>
          <a:lstStyle/>
          <a:p>
            <a:r>
              <a:rPr lang="en-PK" dirty="0"/>
              <a:t>After sorting the eigen values in desecnding order</a:t>
            </a:r>
          </a:p>
          <a:p>
            <a:r>
              <a:rPr lang="en-PK" dirty="0"/>
              <a:t>Feature Vector V =                                 has</a:t>
            </a:r>
          </a:p>
          <a:p>
            <a:endParaRPr lang="en-PK" dirty="0"/>
          </a:p>
          <a:p>
            <a:pPr marL="0" indent="0">
              <a:buNone/>
            </a:pPr>
            <a:r>
              <a:rPr lang="en-PK" dirty="0"/>
              <a:t> been formulated  </a:t>
            </a:r>
          </a:p>
          <a:p>
            <a:r>
              <a:rPr lang="en-PK" dirty="0"/>
              <a:t>Egen vector corresponding to the highest eigen value will be the first PC in t</a:t>
            </a:r>
            <a:r>
              <a:rPr lang="en-GB" dirty="0"/>
              <a:t>he</a:t>
            </a:r>
            <a:r>
              <a:rPr lang="en-PK" dirty="0"/>
              <a:t> direction of max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6FBB8-87B1-05CE-FE34-17911934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F8274E-7294-B8D7-44BB-8FB687CE75F6}"/>
              </a:ext>
            </a:extLst>
          </p:cNvPr>
          <p:cNvGraphicFramePr>
            <a:graphicFrameLocks noGrp="1"/>
          </p:cNvGraphicFramePr>
          <p:nvPr/>
        </p:nvGraphicFramePr>
        <p:xfrm>
          <a:off x="3802609" y="1831599"/>
          <a:ext cx="1948028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941">
                  <a:extLst>
                    <a:ext uri="{9D8B030D-6E8A-4147-A177-3AD203B41FA5}">
                      <a16:colId xmlns:a16="http://schemas.microsoft.com/office/drawing/2014/main" val="1108021488"/>
                    </a:ext>
                  </a:extLst>
                </a:gridCol>
                <a:gridCol w="969087">
                  <a:extLst>
                    <a:ext uri="{9D8B030D-6E8A-4147-A177-3AD203B41FA5}">
                      <a16:colId xmlns:a16="http://schemas.microsoft.com/office/drawing/2014/main" val="590593988"/>
                    </a:ext>
                  </a:extLst>
                </a:gridCol>
              </a:tblGrid>
              <a:tr h="535576">
                <a:tc>
                  <a:txBody>
                    <a:bodyPr/>
                    <a:lstStyle/>
                    <a:p>
                      <a:r>
                        <a:rPr lang="en-US" b="0" dirty="0"/>
                        <a:t>0.6779 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0.7352</a:t>
                      </a:r>
                      <a:endParaRPr lang="en-US" b="0" dirty="0"/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04958"/>
                  </a:ext>
                </a:extLst>
              </a:tr>
              <a:tr h="535576">
                <a:tc>
                  <a:txBody>
                    <a:bodyPr/>
                    <a:lstStyle/>
                    <a:p>
                      <a:r>
                        <a:rPr lang="en-US" b="0" dirty="0"/>
                        <a:t>0.7321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-0.6679</a:t>
                      </a:r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71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96E7A18-8381-F214-764D-20C7C385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966" y="1562358"/>
            <a:ext cx="4732984" cy="41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6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4F390-B530-FE5B-590C-4D9C7B32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43597-A253-6B1B-CCD2-AEBC2466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17" y="947057"/>
            <a:ext cx="12735656" cy="49638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DEA02-54D8-31CA-C6EA-50C5659414A5}"/>
              </a:ext>
            </a:extLst>
          </p:cNvPr>
          <p:cNvSpPr/>
          <p:nvPr/>
        </p:nvSpPr>
        <p:spPr>
          <a:xfrm>
            <a:off x="4441371" y="4506686"/>
            <a:ext cx="7102929" cy="783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63801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CAF3-0630-620C-CF23-8D133007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Step 4: Obtain Principle Component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24338-BB60-ADD3-08D8-D0F020F7C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8"/>
            <a:ext cx="5513070" cy="4522876"/>
          </a:xfrm>
        </p:spPr>
        <p:txBody>
          <a:bodyPr/>
          <a:lstStyle/>
          <a:p>
            <a:r>
              <a:rPr lang="en-PK" dirty="0"/>
              <a:t>After sorting the eigen values in desecnding order</a:t>
            </a:r>
          </a:p>
          <a:p>
            <a:r>
              <a:rPr lang="en-PK" dirty="0"/>
              <a:t>Feature Vector V =                                 has</a:t>
            </a:r>
          </a:p>
          <a:p>
            <a:endParaRPr lang="en-PK" dirty="0"/>
          </a:p>
          <a:p>
            <a:pPr marL="0" indent="0">
              <a:buNone/>
            </a:pPr>
            <a:r>
              <a:rPr lang="en-PK" dirty="0"/>
              <a:t> been formulated  </a:t>
            </a:r>
          </a:p>
          <a:p>
            <a:r>
              <a:rPr lang="en-PK" dirty="0"/>
              <a:t>Egen vector corresponding to the highest eigen value will be the first PC in t</a:t>
            </a:r>
            <a:r>
              <a:rPr lang="en-GB" dirty="0"/>
              <a:t>he</a:t>
            </a:r>
            <a:r>
              <a:rPr lang="en-PK" dirty="0"/>
              <a:t> direction of max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6FBB8-87B1-05CE-FE34-17911934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F8274E-7294-B8D7-44BB-8FB687CE75F6}"/>
              </a:ext>
            </a:extLst>
          </p:cNvPr>
          <p:cNvGraphicFramePr>
            <a:graphicFrameLocks noGrp="1"/>
          </p:cNvGraphicFramePr>
          <p:nvPr/>
        </p:nvGraphicFramePr>
        <p:xfrm>
          <a:off x="3802609" y="1831599"/>
          <a:ext cx="1948028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941">
                  <a:extLst>
                    <a:ext uri="{9D8B030D-6E8A-4147-A177-3AD203B41FA5}">
                      <a16:colId xmlns:a16="http://schemas.microsoft.com/office/drawing/2014/main" val="1108021488"/>
                    </a:ext>
                  </a:extLst>
                </a:gridCol>
                <a:gridCol w="969087">
                  <a:extLst>
                    <a:ext uri="{9D8B030D-6E8A-4147-A177-3AD203B41FA5}">
                      <a16:colId xmlns:a16="http://schemas.microsoft.com/office/drawing/2014/main" val="590593988"/>
                    </a:ext>
                  </a:extLst>
                </a:gridCol>
              </a:tblGrid>
              <a:tr h="535576">
                <a:tc>
                  <a:txBody>
                    <a:bodyPr/>
                    <a:lstStyle/>
                    <a:p>
                      <a:r>
                        <a:rPr lang="en-US" b="0" dirty="0"/>
                        <a:t>0.6779 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0.7352</a:t>
                      </a:r>
                      <a:endParaRPr lang="en-US" b="0" dirty="0"/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04958"/>
                  </a:ext>
                </a:extLst>
              </a:tr>
              <a:tr h="535576">
                <a:tc>
                  <a:txBody>
                    <a:bodyPr/>
                    <a:lstStyle/>
                    <a:p>
                      <a:r>
                        <a:rPr lang="en-US" b="0" dirty="0"/>
                        <a:t>0.7321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-0.6679</a:t>
                      </a:r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715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D1CF464-4492-0FFE-34AA-A3258BEEF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889" y="1530608"/>
            <a:ext cx="4846613" cy="378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66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CAF3-0630-620C-CF23-8D133007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Step 4: Obtain Principle Component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24338-BB60-ADD3-08D8-D0F020F7C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8"/>
            <a:ext cx="5513070" cy="4522876"/>
          </a:xfrm>
        </p:spPr>
        <p:txBody>
          <a:bodyPr/>
          <a:lstStyle/>
          <a:p>
            <a:r>
              <a:rPr lang="en-PK" dirty="0"/>
              <a:t>After sorting the eigen values in desecnding order</a:t>
            </a:r>
          </a:p>
          <a:p>
            <a:r>
              <a:rPr lang="en-PK" dirty="0"/>
              <a:t>Feature Vector V =                                 has</a:t>
            </a:r>
          </a:p>
          <a:p>
            <a:endParaRPr lang="en-PK" dirty="0"/>
          </a:p>
          <a:p>
            <a:pPr marL="0" indent="0">
              <a:buNone/>
            </a:pPr>
            <a:r>
              <a:rPr lang="en-PK" dirty="0"/>
              <a:t> been formulated  </a:t>
            </a:r>
          </a:p>
          <a:p>
            <a:r>
              <a:rPr lang="en-PK" dirty="0"/>
              <a:t>Egen vector corresponding to the highest eigen value will be the first PC in t</a:t>
            </a:r>
            <a:r>
              <a:rPr lang="en-GB" dirty="0"/>
              <a:t>he</a:t>
            </a:r>
            <a:r>
              <a:rPr lang="en-PK" dirty="0"/>
              <a:t> direction of max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6FBB8-87B1-05CE-FE34-17911934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F8274E-7294-B8D7-44BB-8FB687CE75F6}"/>
              </a:ext>
            </a:extLst>
          </p:cNvPr>
          <p:cNvGraphicFramePr>
            <a:graphicFrameLocks noGrp="1"/>
          </p:cNvGraphicFramePr>
          <p:nvPr/>
        </p:nvGraphicFramePr>
        <p:xfrm>
          <a:off x="3802609" y="1831599"/>
          <a:ext cx="1948028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941">
                  <a:extLst>
                    <a:ext uri="{9D8B030D-6E8A-4147-A177-3AD203B41FA5}">
                      <a16:colId xmlns:a16="http://schemas.microsoft.com/office/drawing/2014/main" val="1108021488"/>
                    </a:ext>
                  </a:extLst>
                </a:gridCol>
                <a:gridCol w="969087">
                  <a:extLst>
                    <a:ext uri="{9D8B030D-6E8A-4147-A177-3AD203B41FA5}">
                      <a16:colId xmlns:a16="http://schemas.microsoft.com/office/drawing/2014/main" val="590593988"/>
                    </a:ext>
                  </a:extLst>
                </a:gridCol>
              </a:tblGrid>
              <a:tr h="535576">
                <a:tc>
                  <a:txBody>
                    <a:bodyPr/>
                    <a:lstStyle/>
                    <a:p>
                      <a:r>
                        <a:rPr lang="en-US" b="0" dirty="0"/>
                        <a:t>0.6779 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0.7352</a:t>
                      </a:r>
                      <a:endParaRPr lang="en-US" b="0" dirty="0"/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04958"/>
                  </a:ext>
                </a:extLst>
              </a:tr>
              <a:tr h="535576">
                <a:tc>
                  <a:txBody>
                    <a:bodyPr/>
                    <a:lstStyle/>
                    <a:p>
                      <a:r>
                        <a:rPr lang="en-US" b="0" dirty="0"/>
                        <a:t>0.7321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-0.6679</a:t>
                      </a:r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71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421EEDA-4224-B381-B647-9B6E4AAF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050" y="1479808"/>
            <a:ext cx="4649178" cy="39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1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CAF3-0630-620C-CF23-8D133007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Step 4: Obtain Principle Component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24338-BB60-ADD3-08D8-D0F020F7C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218"/>
            <a:ext cx="5513070" cy="4522876"/>
          </a:xfrm>
        </p:spPr>
        <p:txBody>
          <a:bodyPr/>
          <a:lstStyle/>
          <a:p>
            <a:r>
              <a:rPr lang="en-PK" dirty="0"/>
              <a:t>After sorting the eigen values in desecnding order</a:t>
            </a:r>
          </a:p>
          <a:p>
            <a:r>
              <a:rPr lang="en-PK" dirty="0"/>
              <a:t>Feature Vector V =                                 has</a:t>
            </a:r>
          </a:p>
          <a:p>
            <a:endParaRPr lang="en-PK" dirty="0"/>
          </a:p>
          <a:p>
            <a:pPr marL="0" indent="0">
              <a:buNone/>
            </a:pPr>
            <a:r>
              <a:rPr lang="en-PK" dirty="0"/>
              <a:t> been formulated  </a:t>
            </a:r>
          </a:p>
          <a:p>
            <a:r>
              <a:rPr lang="en-PK" dirty="0"/>
              <a:t>Egen vector corresponding to the highest eigen value will be the first PC in t</a:t>
            </a:r>
            <a:r>
              <a:rPr lang="en-GB" dirty="0"/>
              <a:t>he</a:t>
            </a:r>
            <a:r>
              <a:rPr lang="en-PK" dirty="0"/>
              <a:t> direction of max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6FBB8-87B1-05CE-FE34-17911934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F8274E-7294-B8D7-44BB-8FB687CE75F6}"/>
              </a:ext>
            </a:extLst>
          </p:cNvPr>
          <p:cNvGraphicFramePr>
            <a:graphicFrameLocks noGrp="1"/>
          </p:cNvGraphicFramePr>
          <p:nvPr/>
        </p:nvGraphicFramePr>
        <p:xfrm>
          <a:off x="3802609" y="1831599"/>
          <a:ext cx="1948028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941">
                  <a:extLst>
                    <a:ext uri="{9D8B030D-6E8A-4147-A177-3AD203B41FA5}">
                      <a16:colId xmlns:a16="http://schemas.microsoft.com/office/drawing/2014/main" val="1108021488"/>
                    </a:ext>
                  </a:extLst>
                </a:gridCol>
                <a:gridCol w="969087">
                  <a:extLst>
                    <a:ext uri="{9D8B030D-6E8A-4147-A177-3AD203B41FA5}">
                      <a16:colId xmlns:a16="http://schemas.microsoft.com/office/drawing/2014/main" val="590593988"/>
                    </a:ext>
                  </a:extLst>
                </a:gridCol>
              </a:tblGrid>
              <a:tr h="535576">
                <a:tc>
                  <a:txBody>
                    <a:bodyPr/>
                    <a:lstStyle/>
                    <a:p>
                      <a:r>
                        <a:rPr lang="en-US" b="0" dirty="0"/>
                        <a:t>0.6779 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0.7352</a:t>
                      </a:r>
                      <a:endParaRPr lang="en-US" b="0" dirty="0"/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04958"/>
                  </a:ext>
                </a:extLst>
              </a:tr>
              <a:tr h="535576">
                <a:tc>
                  <a:txBody>
                    <a:bodyPr/>
                    <a:lstStyle/>
                    <a:p>
                      <a:r>
                        <a:rPr lang="en-US" b="0" dirty="0"/>
                        <a:t>0.7321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-0.6679</a:t>
                      </a:r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71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711889F-0614-BCBC-8627-41FCB999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1346218"/>
            <a:ext cx="5269830" cy="39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60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0378-830D-4D61-8A36-13E5F6F0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Step 1 – Center the data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CF2D-4A6E-4044-81C4-2B8DD5949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Mean Center</a:t>
            </a:r>
          </a:p>
          <a:p>
            <a:endParaRPr lang="en-US" b="1" dirty="0"/>
          </a:p>
          <a:p>
            <a:r>
              <a:rPr lang="en-US" b="1" dirty="0"/>
              <a:t>Standardize</a:t>
            </a:r>
            <a:endParaRPr lang="en-PK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BACA2-5258-4FE6-AD24-C11CA509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3A0C12-9559-478F-99DC-8327697CF90E}"/>
                  </a:ext>
                </a:extLst>
              </p:cNvPr>
              <p:cNvSpPr txBox="1"/>
              <p:nvPr/>
            </p:nvSpPr>
            <p:spPr>
              <a:xfrm>
                <a:off x="3469270" y="1346218"/>
                <a:ext cx="3424634" cy="3385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3A0C12-9559-478F-99DC-8327697CF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270" y="1346218"/>
                <a:ext cx="3424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FA6737-A24D-409A-99BB-A6B9CB5B2A9A}"/>
                  </a:ext>
                </a:extLst>
              </p:cNvPr>
              <p:cNvSpPr txBox="1"/>
              <p:nvPr/>
            </p:nvSpPr>
            <p:spPr>
              <a:xfrm>
                <a:off x="3299669" y="2172098"/>
                <a:ext cx="3424634" cy="55996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FA6737-A24D-409A-99BB-A6B9CB5B2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669" y="2172098"/>
                <a:ext cx="3424634" cy="559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AD0C8AF-6B0F-4970-AF22-10C8CBF0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33127"/>
              </p:ext>
            </p:extLst>
          </p:nvPr>
        </p:nvGraphicFramePr>
        <p:xfrm>
          <a:off x="214237" y="2915902"/>
          <a:ext cx="308543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16">
                  <a:extLst>
                    <a:ext uri="{9D8B030D-6E8A-4147-A177-3AD203B41FA5}">
                      <a16:colId xmlns:a16="http://schemas.microsoft.com/office/drawing/2014/main" val="3549156917"/>
                    </a:ext>
                  </a:extLst>
                </a:gridCol>
                <a:gridCol w="1542716">
                  <a:extLst>
                    <a:ext uri="{9D8B030D-6E8A-4147-A177-3AD203B41FA5}">
                      <a16:colId xmlns:a16="http://schemas.microsoft.com/office/drawing/2014/main" val="855654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Systolic BP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Diastolic BP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268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126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89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29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1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130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16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130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8271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294C7A-5DEE-4808-BA3C-E5D45BAA1785}"/>
                  </a:ext>
                </a:extLst>
              </p:cNvPr>
              <p:cNvSpPr txBox="1"/>
              <p:nvPr/>
            </p:nvSpPr>
            <p:spPr>
              <a:xfrm>
                <a:off x="214236" y="5586423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𝟏𝟐𝟗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294C7A-5DEE-4808-BA3C-E5D45BAA1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36" y="5586423"/>
                <a:ext cx="113330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F6BD-8B8F-4C51-95A1-F523032CF550}"/>
                  </a:ext>
                </a:extLst>
              </p:cNvPr>
              <p:cNvSpPr txBox="1"/>
              <p:nvPr/>
            </p:nvSpPr>
            <p:spPr>
              <a:xfrm>
                <a:off x="1756953" y="5590512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𝟖𝟐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F6BD-8B8F-4C51-95A1-F523032C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953" y="5590512"/>
                <a:ext cx="1133301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BD2DED3-B47B-4284-8C53-16989140A790}"/>
              </a:ext>
            </a:extLst>
          </p:cNvPr>
          <p:cNvGrpSpPr/>
          <p:nvPr/>
        </p:nvGrpSpPr>
        <p:grpSpPr>
          <a:xfrm>
            <a:off x="5646821" y="1349176"/>
            <a:ext cx="6031832" cy="976929"/>
            <a:chOff x="5646821" y="1349176"/>
            <a:chExt cx="6031832" cy="976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A2580AA-96B7-4480-AF6C-EF1CFC595A22}"/>
                    </a:ext>
                  </a:extLst>
                </p:cNvPr>
                <p:cNvSpPr txBox="1"/>
                <p:nvPr/>
              </p:nvSpPr>
              <p:spPr>
                <a:xfrm>
                  <a:off x="8438147" y="1349176"/>
                  <a:ext cx="32405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 is average… also can use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a14:m>
                  <a:r>
                    <a:rPr lang="en-US" sz="2400" dirty="0"/>
                    <a:t> as a notation.</a:t>
                  </a:r>
                  <a:endParaRPr lang="en-PK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A2580AA-96B7-4480-AF6C-EF1CFC595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8147" y="1349176"/>
                  <a:ext cx="3240506" cy="830997"/>
                </a:xfrm>
                <a:prstGeom prst="rect">
                  <a:avLst/>
                </a:prstGeom>
                <a:blipFill>
                  <a:blip r:embed="rId6"/>
                  <a:stretch>
                    <a:fillRect t="-5839" r="-188" b="-15328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20F7FD9-2ED9-4751-80AE-3E560C1F7B62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5839326" y="1491916"/>
              <a:ext cx="2598821" cy="272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4717D9F-DAA4-4802-AAD2-77EFBF82AE6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5646821" y="1764675"/>
              <a:ext cx="2791326" cy="5614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7">
                <a:extLst>
                  <a:ext uri="{FF2B5EF4-FFF2-40B4-BE49-F238E27FC236}">
                    <a16:creationId xmlns:a16="http://schemas.microsoft.com/office/drawing/2014/main" id="{C753B39F-DB6B-4099-81E5-105D706061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075367"/>
                  </p:ext>
                </p:extLst>
              </p:nvPr>
            </p:nvGraphicFramePr>
            <p:xfrm>
              <a:off x="3732826" y="2915902"/>
              <a:ext cx="358203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8818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613218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126−129 = −3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78−82=−4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128−129 = 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80−82=−2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128−129 = 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82−82=0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130 = 129 = 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82−82=0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130 – 129 = 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84−82=2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132 – 129 = 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86−82=4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7">
                <a:extLst>
                  <a:ext uri="{FF2B5EF4-FFF2-40B4-BE49-F238E27FC236}">
                    <a16:creationId xmlns:a16="http://schemas.microsoft.com/office/drawing/2014/main" id="{C753B39F-DB6B-4099-81E5-105D706061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075367"/>
                  </p:ext>
                </p:extLst>
              </p:nvPr>
            </p:nvGraphicFramePr>
            <p:xfrm>
              <a:off x="3732826" y="2915902"/>
              <a:ext cx="358203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8818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613218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310" t="-108197" r="-83591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122264" t="-108197" r="-1887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310" t="-208197" r="-83591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122264" t="-208197" r="-1887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310" t="-308197" r="-8359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122264" t="-308197" r="-1887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310" t="-408197" r="-8359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122264" t="-408197" r="-188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310" t="-508197" r="-8359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122264" t="-508197" r="-1887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310" t="-608197" r="-8359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7"/>
                          <a:stretch>
                            <a:fillRect l="-122264" t="-608197" r="-1887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679DCEB8-3578-47D6-80A6-6366A7EDB1DA}"/>
              </a:ext>
            </a:extLst>
          </p:cNvPr>
          <p:cNvSpPr/>
          <p:nvPr/>
        </p:nvSpPr>
        <p:spPr>
          <a:xfrm>
            <a:off x="3299669" y="3845169"/>
            <a:ext cx="334485" cy="456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EE64418-B895-4389-981A-F84F8DE2BFE3}"/>
              </a:ext>
            </a:extLst>
          </p:cNvPr>
          <p:cNvSpPr/>
          <p:nvPr/>
        </p:nvSpPr>
        <p:spPr>
          <a:xfrm>
            <a:off x="7402270" y="3926649"/>
            <a:ext cx="334485" cy="456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7">
                <a:extLst>
                  <a:ext uri="{FF2B5EF4-FFF2-40B4-BE49-F238E27FC236}">
                    <a16:creationId xmlns:a16="http://schemas.microsoft.com/office/drawing/2014/main" id="{10E39F85-0FFF-49F8-B076-689D798EF7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7428458"/>
                  </p:ext>
                </p:extLst>
              </p:nvPr>
            </p:nvGraphicFramePr>
            <p:xfrm>
              <a:off x="8006801" y="2915902"/>
              <a:ext cx="358203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8818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613218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7">
                <a:extLst>
                  <a:ext uri="{FF2B5EF4-FFF2-40B4-BE49-F238E27FC236}">
                    <a16:creationId xmlns:a16="http://schemas.microsoft.com/office/drawing/2014/main" id="{10E39F85-0FFF-49F8-B076-689D798EF7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7428458"/>
                  </p:ext>
                </p:extLst>
              </p:nvPr>
            </p:nvGraphicFramePr>
            <p:xfrm>
              <a:off x="8006801" y="2915902"/>
              <a:ext cx="358203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8818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613218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309" t="-108197" r="-83025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122642" t="-108197" r="-1509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309" t="-208197" r="-8302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122642" t="-208197" r="-1509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309" t="-308197" r="-8302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122642" t="-308197" r="-1509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309" t="-408197" r="-8302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122642" t="-408197" r="-150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309" t="-508197" r="-8302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122642" t="-508197" r="-150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309" t="-608197" r="-8302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8"/>
                          <a:stretch>
                            <a:fillRect l="-122642" t="-608197" r="-150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CDA01A-4AF1-4ED4-888B-F3127C7DB8E1}"/>
                  </a:ext>
                </a:extLst>
              </p:cNvPr>
              <p:cNvSpPr txBox="1"/>
              <p:nvPr/>
            </p:nvSpPr>
            <p:spPr>
              <a:xfrm>
                <a:off x="8438147" y="5493752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CDA01A-4AF1-4ED4-888B-F3127C7DB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7" y="5493752"/>
                <a:ext cx="1133301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CEF25A-A180-45E1-ADDD-768545390CDE}"/>
                  </a:ext>
                </a:extLst>
              </p:cNvPr>
              <p:cNvSpPr txBox="1"/>
              <p:nvPr/>
            </p:nvSpPr>
            <p:spPr>
              <a:xfrm>
                <a:off x="10139485" y="5530782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CEF25A-A180-45E1-ADDD-768545390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485" y="5530782"/>
                <a:ext cx="1133301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77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  <p:bldP spid="18" grpId="0" animBg="1"/>
      <p:bldP spid="19" grpId="0" animBg="1"/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54D2-4690-4554-9024-DCEFD94A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Step 2 – Compute Covariance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875DD-232D-48EE-AFE9-8FEC3920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44</a:t>
            </a:fld>
            <a:endParaRPr lang="en-US"/>
          </a:p>
        </p:txBody>
      </p:sp>
      <p:pic>
        <p:nvPicPr>
          <p:cNvPr id="7170" name="Picture 2" descr="Interpretation of Covariance, Covariance Matrix and Eigenvalues | Towards  Data Science">
            <a:extLst>
              <a:ext uri="{FF2B5EF4-FFF2-40B4-BE49-F238E27FC236}">
                <a16:creationId xmlns:a16="http://schemas.microsoft.com/office/drawing/2014/main" id="{069861D2-9AA1-49A4-A4AD-8F00C46BC6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t="26495" r="58912" b="30898"/>
          <a:stretch/>
        </p:blipFill>
        <p:spPr bwMode="auto">
          <a:xfrm>
            <a:off x="382158" y="1395662"/>
            <a:ext cx="5713842" cy="248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F4870-ED57-417B-94AB-E3D572D4548C}"/>
                  </a:ext>
                </a:extLst>
              </p:cNvPr>
              <p:cNvSpPr txBox="1"/>
              <p:nvPr/>
            </p:nvSpPr>
            <p:spPr>
              <a:xfrm>
                <a:off x="6529138" y="3072675"/>
                <a:ext cx="4905816" cy="70750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𝐂𝐨𝐯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2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2000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2000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den>
                      </m:f>
                    </m:oMath>
                  </m:oMathPara>
                </a14:m>
                <a:endParaRPr lang="en-PK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F4870-ED57-417B-94AB-E3D572D45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138" y="3072675"/>
                <a:ext cx="4905816" cy="7075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EABA90-3F12-4059-A6DC-D1493B4DF618}"/>
                  </a:ext>
                </a:extLst>
              </p:cNvPr>
              <p:cNvSpPr txBox="1"/>
              <p:nvPr/>
            </p:nvSpPr>
            <p:spPr>
              <a:xfrm>
                <a:off x="6529138" y="1305150"/>
                <a:ext cx="3424634" cy="78951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𝐕𝐚𝐫𝐢𝐚𝐧𝐜𝐞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0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600" b="1" i="0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1600" b="1" i="0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6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0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600" b="1" i="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EABA90-3F12-4059-A6DC-D1493B4DF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138" y="1305150"/>
                <a:ext cx="3424634" cy="789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0281440-4146-4C03-9CA6-443B27A6FEE4}"/>
              </a:ext>
            </a:extLst>
          </p:cNvPr>
          <p:cNvSpPr txBox="1"/>
          <p:nvPr/>
        </p:nvSpPr>
        <p:spPr>
          <a:xfrm>
            <a:off x="309238" y="5838215"/>
            <a:ext cx="10903245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FF"/>
                </a:solidFill>
              </a:rPr>
              <a:t>Note: Variance is special case of covariance where two attributes are identical (covariance with itself)</a:t>
            </a:r>
            <a:endParaRPr lang="en-PK" sz="2000" b="1" i="1" dirty="0">
              <a:solidFill>
                <a:srgbClr val="FF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51940-60A0-4904-94BC-41C11886346A}"/>
              </a:ext>
            </a:extLst>
          </p:cNvPr>
          <p:cNvSpPr txBox="1"/>
          <p:nvPr/>
        </p:nvSpPr>
        <p:spPr>
          <a:xfrm>
            <a:off x="6415310" y="2666549"/>
            <a:ext cx="256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Population Covariance</a:t>
            </a:r>
            <a:endParaRPr lang="en-PK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60B59-C1A4-43E2-B295-007F151A505D}"/>
              </a:ext>
            </a:extLst>
          </p:cNvPr>
          <p:cNvSpPr txBox="1"/>
          <p:nvPr/>
        </p:nvSpPr>
        <p:spPr>
          <a:xfrm>
            <a:off x="6415310" y="4166756"/>
            <a:ext cx="256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Covariance</a:t>
            </a:r>
            <a:endParaRPr lang="en-PK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83AA62-2294-4CD0-B505-A8F7B11C2C72}"/>
                  </a:ext>
                </a:extLst>
              </p:cNvPr>
              <p:cNvSpPr txBox="1"/>
              <p:nvPr/>
            </p:nvSpPr>
            <p:spPr>
              <a:xfrm>
                <a:off x="6529138" y="4536088"/>
                <a:ext cx="4905816" cy="70750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𝐂𝐨𝐯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2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2000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2000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PK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83AA62-2294-4CD0-B505-A8F7B11C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138" y="4536088"/>
                <a:ext cx="4905816" cy="7075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5D46D3B-E9DE-495E-93FB-C6E515C9FF26}"/>
              </a:ext>
            </a:extLst>
          </p:cNvPr>
          <p:cNvGrpSpPr/>
          <p:nvPr/>
        </p:nvGrpSpPr>
        <p:grpSpPr>
          <a:xfrm>
            <a:off x="713873" y="2123111"/>
            <a:ext cx="4963500" cy="2716242"/>
            <a:chOff x="713873" y="2123111"/>
            <a:chExt cx="4963500" cy="271624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BFF4C40-CD8B-419A-B88F-279A9DCDD00F}"/>
                </a:ext>
              </a:extLst>
            </p:cNvPr>
            <p:cNvSpPr/>
            <p:nvPr/>
          </p:nvSpPr>
          <p:spPr>
            <a:xfrm>
              <a:off x="1379621" y="2803971"/>
              <a:ext cx="1989221" cy="689810"/>
            </a:xfrm>
            <a:prstGeom prst="round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090D1F-490E-4999-B48E-1F69581CF6B6}"/>
                </a:ext>
              </a:extLst>
            </p:cNvPr>
            <p:cNvSpPr/>
            <p:nvPr/>
          </p:nvSpPr>
          <p:spPr>
            <a:xfrm>
              <a:off x="3688152" y="2123111"/>
              <a:ext cx="1989221" cy="689810"/>
            </a:xfrm>
            <a:prstGeom prst="round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0AAFE1A-55B5-4DD8-814F-DE7AC8016FE7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1556084" y="3493781"/>
              <a:ext cx="818148" cy="983034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23B7DD-A881-4CA3-91C0-F294A4A63FEA}"/>
                </a:ext>
              </a:extLst>
            </p:cNvPr>
            <p:cNvSpPr txBox="1"/>
            <p:nvPr/>
          </p:nvSpPr>
          <p:spPr>
            <a:xfrm>
              <a:off x="713873" y="4470021"/>
              <a:ext cx="150795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Reduce This</a:t>
              </a:r>
              <a:endParaRPr lang="en-PK" b="1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C0D9C3B-75C2-4C26-B9D5-57B3DDDDC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0517" y="2870339"/>
              <a:ext cx="2151352" cy="1622304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0F2254-FF0E-4362-87A6-C1BE58B7B48B}"/>
              </a:ext>
            </a:extLst>
          </p:cNvPr>
          <p:cNvGrpSpPr/>
          <p:nvPr/>
        </p:nvGrpSpPr>
        <p:grpSpPr>
          <a:xfrm>
            <a:off x="2476882" y="2502138"/>
            <a:ext cx="2440791" cy="2352165"/>
            <a:chOff x="-218959" y="2487188"/>
            <a:chExt cx="2440791" cy="235216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27157B3-28A1-4DE8-AA17-6C4EC979BF67}"/>
                </a:ext>
              </a:extLst>
            </p:cNvPr>
            <p:cNvCxnSpPr>
              <a:cxnSpLocks/>
            </p:cNvCxnSpPr>
            <p:nvPr/>
          </p:nvCxnSpPr>
          <p:spPr>
            <a:xfrm>
              <a:off x="-218959" y="2487188"/>
              <a:ext cx="1775043" cy="198962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CED36E-C35D-4615-9627-4FA5DA425B63}"/>
                </a:ext>
              </a:extLst>
            </p:cNvPr>
            <p:cNvSpPr txBox="1"/>
            <p:nvPr/>
          </p:nvSpPr>
          <p:spPr>
            <a:xfrm>
              <a:off x="713873" y="4470021"/>
              <a:ext cx="150795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Increase This</a:t>
              </a:r>
              <a:endParaRPr lang="en-PK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E4FA5EA-EEBE-4F23-AA7C-D8CF5DE17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0517" y="3343509"/>
              <a:ext cx="203768" cy="114913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71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5" grpId="0"/>
      <p:bldP spid="10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3FD8-6987-439D-8DBC-2BBDC3E7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Step 2 – Compute Covariance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87281-3BC4-435B-AF47-E3D5505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ECA8DCFD-D77E-40BE-807C-FADFC3FC3D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8823002"/>
                  </p:ext>
                </p:extLst>
              </p:nvPr>
            </p:nvGraphicFramePr>
            <p:xfrm>
              <a:off x="146170" y="13953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ECA8DCFD-D77E-40BE-807C-FADFC3FC3D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8823002"/>
                  </p:ext>
                </p:extLst>
              </p:nvPr>
            </p:nvGraphicFramePr>
            <p:xfrm>
              <a:off x="146170" y="13953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108197" r="-109756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108197" r="-1810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208197" r="-10975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208197" r="-181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308197" r="-1097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308197" r="-181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408197" r="-1097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408197" r="-181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508197" r="-1097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508197" r="-181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608197" r="-1097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608197" r="-181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29FABFF-7ED2-4714-8403-94E3AFB56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78343"/>
              </p:ext>
            </p:extLst>
          </p:nvPr>
        </p:nvGraphicFramePr>
        <p:xfrm>
          <a:off x="748631" y="4906424"/>
          <a:ext cx="339023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077">
                  <a:extLst>
                    <a:ext uri="{9D8B030D-6E8A-4147-A177-3AD203B41FA5}">
                      <a16:colId xmlns:a16="http://schemas.microsoft.com/office/drawing/2014/main" val="3475834387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1174626304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405672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61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45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95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9ADAD-0B07-47BB-B809-8695FC0A2243}"/>
                  </a:ext>
                </a:extLst>
              </p:cNvPr>
              <p:cNvSpPr txBox="1"/>
              <p:nvPr/>
            </p:nvSpPr>
            <p:spPr>
              <a:xfrm>
                <a:off x="7140014" y="1482070"/>
                <a:ext cx="4905816" cy="70750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𝐂𝐨𝐯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2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2000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2000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PK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9ADAD-0B07-47BB-B809-8695FC0A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14" y="1482070"/>
                <a:ext cx="4905816" cy="7075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C858E2-1C74-422F-A414-5ADC780AB74F}"/>
                  </a:ext>
                </a:extLst>
              </p:cNvPr>
              <p:cNvSpPr txBox="1"/>
              <p:nvPr/>
            </p:nvSpPr>
            <p:spPr>
              <a:xfrm>
                <a:off x="3307329" y="1476423"/>
                <a:ext cx="3424634" cy="78951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𝐕𝐚𝐫𝐢𝐚𝐧𝐜𝐞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0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600" b="1" i="0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1600" b="1" i="0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6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0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600" b="1" i="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C858E2-1C74-422F-A414-5ADC780AB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29" y="1476423"/>
                <a:ext cx="3424634" cy="789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3533FD-83DD-477B-8889-DE21F928A919}"/>
                  </a:ext>
                </a:extLst>
              </p:cNvPr>
              <p:cNvSpPr txBox="1"/>
              <p:nvPr/>
            </p:nvSpPr>
            <p:spPr>
              <a:xfrm>
                <a:off x="181980" y="4060963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3533FD-83DD-477B-8889-DE21F928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0" y="4060963"/>
                <a:ext cx="1133301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DFD503-8BCF-4F3C-873C-FB20B3FDC828}"/>
                  </a:ext>
                </a:extLst>
              </p:cNvPr>
              <p:cNvSpPr txBox="1"/>
              <p:nvPr/>
            </p:nvSpPr>
            <p:spPr>
              <a:xfrm>
                <a:off x="1440332" y="4052177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DFD503-8BCF-4F3C-873C-FB20B3FDC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332" y="4052177"/>
                <a:ext cx="1133301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2E31-72E1-4752-B248-2EEC7505AA31}"/>
                  </a:ext>
                </a:extLst>
              </p:cNvPr>
              <p:cNvSpPr txBox="1"/>
              <p:nvPr/>
            </p:nvSpPr>
            <p:spPr>
              <a:xfrm>
                <a:off x="3126420" y="2432219"/>
                <a:ext cx="8919410" cy="59112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𝐯𝐚𝐫</m:t>
                      </m:r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𝐒𝐁𝐏</m:t>
                      </m:r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2E31-72E1-4752-B248-2EEC7505A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420" y="2432219"/>
                <a:ext cx="8919410" cy="5911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90B726-A5E4-447D-B054-1101A638A323}"/>
              </a:ext>
            </a:extLst>
          </p:cNvPr>
          <p:cNvSpPr/>
          <p:nvPr/>
        </p:nvSpPr>
        <p:spPr>
          <a:xfrm>
            <a:off x="1860884" y="5213684"/>
            <a:ext cx="1138990" cy="41709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010C2-F207-42C3-9418-78A86D61FDD3}"/>
                  </a:ext>
                </a:extLst>
              </p:cNvPr>
              <p:cNvSpPr txBox="1"/>
              <p:nvPr/>
            </p:nvSpPr>
            <p:spPr>
              <a:xfrm>
                <a:off x="3156971" y="3133438"/>
                <a:ext cx="8919410" cy="5549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𝐯𝐚𝐫</m:t>
                      </m:r>
                      <m:d>
                        <m:dPr>
                          <m:ctrlP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𝐒𝐁𝐏</m:t>
                          </m:r>
                        </m:e>
                      </m:d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010C2-F207-42C3-9418-78A86D61F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971" y="3133438"/>
                <a:ext cx="8919410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1355B3-93B9-40BA-A925-CF69B1B131A7}"/>
                  </a:ext>
                </a:extLst>
              </p:cNvPr>
              <p:cNvSpPr txBox="1"/>
              <p:nvPr/>
            </p:nvSpPr>
            <p:spPr>
              <a:xfrm>
                <a:off x="3187522" y="3834657"/>
                <a:ext cx="8919410" cy="3385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𝐯𝐚𝐫</m:t>
                      </m:r>
                      <m:d>
                        <m:dPr>
                          <m:ctrlP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𝐒𝐁𝐏</m:t>
                          </m:r>
                        </m:e>
                      </m:d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1355B3-93B9-40BA-A925-CF69B1B1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522" y="3834657"/>
                <a:ext cx="891941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CECD-F8DD-4F1F-B95D-A02336686768}"/>
                  </a:ext>
                </a:extLst>
              </p:cNvPr>
              <p:cNvSpPr txBox="1"/>
              <p:nvPr/>
            </p:nvSpPr>
            <p:spPr>
              <a:xfrm>
                <a:off x="1860884" y="5243158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CECD-F8DD-4F1F-B95D-A0233668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84" y="5243158"/>
                <a:ext cx="11333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0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3FD8-6987-439D-8DBC-2BBDC3E7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Step 2 – Compute Covariance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87281-3BC4-435B-AF47-E3D5505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ECA8DCFD-D77E-40BE-807C-FADFC3FC3D1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170" y="13953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ECA8DCFD-D77E-40BE-807C-FADFC3FC3D1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170" y="13953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108197" r="-109756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108197" r="-1810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208197" r="-10975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208197" r="-181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308197" r="-1097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308197" r="-181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408197" r="-1097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408197" r="-181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508197" r="-1097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508197" r="-181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608197" r="-1097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608197" r="-181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29FABFF-7ED2-4714-8403-94E3AFB56374}"/>
              </a:ext>
            </a:extLst>
          </p:cNvPr>
          <p:cNvGraphicFramePr>
            <a:graphicFrameLocks noGrp="1"/>
          </p:cNvGraphicFramePr>
          <p:nvPr/>
        </p:nvGraphicFramePr>
        <p:xfrm>
          <a:off x="748631" y="4906424"/>
          <a:ext cx="339023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077">
                  <a:extLst>
                    <a:ext uri="{9D8B030D-6E8A-4147-A177-3AD203B41FA5}">
                      <a16:colId xmlns:a16="http://schemas.microsoft.com/office/drawing/2014/main" val="3475834387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1174626304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405672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61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45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95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9ADAD-0B07-47BB-B809-8695FC0A2243}"/>
                  </a:ext>
                </a:extLst>
              </p:cNvPr>
              <p:cNvSpPr txBox="1"/>
              <p:nvPr/>
            </p:nvSpPr>
            <p:spPr>
              <a:xfrm>
                <a:off x="7140014" y="1482070"/>
                <a:ext cx="4905816" cy="70750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𝐂𝐨𝐯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2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2000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2000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PK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9ADAD-0B07-47BB-B809-8695FC0A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14" y="1482070"/>
                <a:ext cx="4905816" cy="7075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C858E2-1C74-422F-A414-5ADC780AB74F}"/>
                  </a:ext>
                </a:extLst>
              </p:cNvPr>
              <p:cNvSpPr txBox="1"/>
              <p:nvPr/>
            </p:nvSpPr>
            <p:spPr>
              <a:xfrm>
                <a:off x="3307329" y="1476423"/>
                <a:ext cx="3424634" cy="78951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𝐕𝐚𝐫𝐢𝐚𝐧𝐜𝐞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0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600" b="1" i="0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1600" b="1" i="0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6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0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600" b="1" i="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C858E2-1C74-422F-A414-5ADC780AB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29" y="1476423"/>
                <a:ext cx="3424634" cy="789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3533FD-83DD-477B-8889-DE21F928A919}"/>
                  </a:ext>
                </a:extLst>
              </p:cNvPr>
              <p:cNvSpPr txBox="1"/>
              <p:nvPr/>
            </p:nvSpPr>
            <p:spPr>
              <a:xfrm>
                <a:off x="181980" y="4060963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3533FD-83DD-477B-8889-DE21F928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0" y="4060963"/>
                <a:ext cx="1133301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DFD503-8BCF-4F3C-873C-FB20B3FDC828}"/>
                  </a:ext>
                </a:extLst>
              </p:cNvPr>
              <p:cNvSpPr txBox="1"/>
              <p:nvPr/>
            </p:nvSpPr>
            <p:spPr>
              <a:xfrm>
                <a:off x="1440332" y="4052177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DFD503-8BCF-4F3C-873C-FB20B3FDC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332" y="4052177"/>
                <a:ext cx="1133301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2E31-72E1-4752-B248-2EEC7505AA31}"/>
                  </a:ext>
                </a:extLst>
              </p:cNvPr>
              <p:cNvSpPr txBox="1"/>
              <p:nvPr/>
            </p:nvSpPr>
            <p:spPr>
              <a:xfrm>
                <a:off x="2734494" y="2432219"/>
                <a:ext cx="9457506" cy="570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𝐯𝐚𝐫</m:t>
                      </m:r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𝐒𝐁𝐏</m:t>
                      </m:r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𝐃𝐁𝐏</m:t>
                      </m:r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×−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×−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2E31-72E1-4752-B248-2EEC7505A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94" y="2432219"/>
                <a:ext cx="9457506" cy="570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90B726-A5E4-447D-B054-1101A638A323}"/>
              </a:ext>
            </a:extLst>
          </p:cNvPr>
          <p:cNvSpPr/>
          <p:nvPr/>
        </p:nvSpPr>
        <p:spPr>
          <a:xfrm>
            <a:off x="2967448" y="5256590"/>
            <a:ext cx="1138990" cy="41709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CECD-F8DD-4F1F-B95D-A02336686768}"/>
                  </a:ext>
                </a:extLst>
              </p:cNvPr>
              <p:cNvSpPr txBox="1"/>
              <p:nvPr/>
            </p:nvSpPr>
            <p:spPr>
              <a:xfrm>
                <a:off x="1860884" y="5243158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CECD-F8DD-4F1F-B95D-A0233668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84" y="5243158"/>
                <a:ext cx="11333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561E48-D908-4678-8F2F-2776A54135E8}"/>
                  </a:ext>
                </a:extLst>
              </p:cNvPr>
              <p:cNvSpPr txBox="1"/>
              <p:nvPr/>
            </p:nvSpPr>
            <p:spPr>
              <a:xfrm>
                <a:off x="2734494" y="3098071"/>
                <a:ext cx="9457506" cy="5549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𝐯𝐚𝐫</m:t>
                      </m:r>
                      <m:d>
                        <m:d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𝐒𝐁𝐏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𝐃𝐁𝐏</m:t>
                          </m:r>
                        </m:e>
                      </m:d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𝟐𝟖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561E48-D908-4678-8F2F-2776A541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94" y="3098071"/>
                <a:ext cx="9457506" cy="5549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ACDA0A-45E2-40D6-A1B7-4B58963AAC2C}"/>
                  </a:ext>
                </a:extLst>
              </p:cNvPr>
              <p:cNvSpPr txBox="1"/>
              <p:nvPr/>
            </p:nvSpPr>
            <p:spPr>
              <a:xfrm>
                <a:off x="2926318" y="5279248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ACDA0A-45E2-40D6-A1B7-4B58963AA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18" y="5279248"/>
                <a:ext cx="11333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CF97A5-FF04-4DAA-B292-56AC3435BD23}"/>
                  </a:ext>
                </a:extLst>
              </p:cNvPr>
              <p:cNvSpPr txBox="1"/>
              <p:nvPr/>
            </p:nvSpPr>
            <p:spPr>
              <a:xfrm>
                <a:off x="2732045" y="3783483"/>
                <a:ext cx="9457506" cy="3385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𝐯𝐚𝐫</m:t>
                      </m:r>
                      <m:d>
                        <m:d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𝐒𝐁𝐏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𝐃𝐁𝐏</m:t>
                          </m:r>
                        </m:e>
                      </m:d>
                      <m:r>
                        <a:rPr lang="en-US" sz="16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CF97A5-FF04-4DAA-B292-56AC3435B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045" y="3783483"/>
                <a:ext cx="945750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4BA5E8-C1DB-4468-955B-83CD7719FE72}"/>
                  </a:ext>
                </a:extLst>
              </p:cNvPr>
              <p:cNvSpPr txBox="1"/>
              <p:nvPr/>
            </p:nvSpPr>
            <p:spPr>
              <a:xfrm>
                <a:off x="1834147" y="5661649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4BA5E8-C1DB-4468-955B-83CD7719F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147" y="5661649"/>
                <a:ext cx="11333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771B6D-F30C-4075-960C-1D63435AF0F4}"/>
                  </a:ext>
                </a:extLst>
              </p:cNvPr>
              <p:cNvSpPr txBox="1"/>
              <p:nvPr/>
            </p:nvSpPr>
            <p:spPr>
              <a:xfrm>
                <a:off x="2926317" y="5661649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771B6D-F30C-4075-960C-1D63435AF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17" y="5661649"/>
                <a:ext cx="113330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99A12A-AA30-A15D-D56B-A7EBA1F8CC6C}"/>
              </a:ext>
            </a:extLst>
          </p:cNvPr>
          <p:cNvSpPr txBox="1"/>
          <p:nvPr/>
        </p:nvSpPr>
        <p:spPr>
          <a:xfrm>
            <a:off x="6191480" y="6786390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b. vbnvbnv</a:t>
            </a:r>
          </a:p>
        </p:txBody>
      </p:sp>
    </p:spTree>
    <p:extLst>
      <p:ext uri="{BB962C8B-B14F-4D97-AF65-F5344CB8AC3E}">
        <p14:creationId xmlns:p14="http://schemas.microsoft.com/office/powerpoint/2010/main" val="201132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/>
      <p:bldP spid="18" grpId="0" animBg="1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AE2-2066-F88B-3EDB-C7D59C15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Step 2 – Compute Eigen Values</a:t>
            </a: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E30D32-2257-F966-011D-60320716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577D9-DA94-F760-DD2F-5C86976D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61" y="1498600"/>
            <a:ext cx="10737944" cy="4132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200E51-C03D-78BF-499D-036E4FD502F3}"/>
              </a:ext>
            </a:extLst>
          </p:cNvPr>
          <p:cNvSpPr txBox="1"/>
          <p:nvPr/>
        </p:nvSpPr>
        <p:spPr>
          <a:xfrm>
            <a:off x="7823200" y="1866900"/>
            <a:ext cx="229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⋋1 = 12.08 ⋋2 = 0.32</a:t>
            </a:r>
          </a:p>
        </p:txBody>
      </p:sp>
    </p:spTree>
    <p:extLst>
      <p:ext uri="{BB962C8B-B14F-4D97-AF65-F5344CB8AC3E}">
        <p14:creationId xmlns:p14="http://schemas.microsoft.com/office/powerpoint/2010/main" val="715347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8EEB-AAAB-574A-BF9D-333DC63A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Step 3 – Compute Eigen Vectors</a:t>
            </a: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24F6C-AC08-4BB5-B211-38F0303F1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B2D0-7D4A-B8DA-0A93-1CE0C379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5978"/>
            <a:ext cx="11646337" cy="4653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58D37-D13F-A698-29EB-649F37545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903" y="1441809"/>
            <a:ext cx="3039110" cy="1333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39749-94CB-D158-BEDF-1F3A85DD1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988" y="1441809"/>
            <a:ext cx="1622915" cy="124746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5C52E859-5BE0-687B-B202-D4A1A4522291}"/>
              </a:ext>
            </a:extLst>
          </p:cNvPr>
          <p:cNvSpPr/>
          <p:nvPr/>
        </p:nvSpPr>
        <p:spPr>
          <a:xfrm>
            <a:off x="8255000" y="1993898"/>
            <a:ext cx="330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699DC-992B-BA85-A468-EC8DF6B4974D}"/>
              </a:ext>
            </a:extLst>
          </p:cNvPr>
          <p:cNvSpPr txBox="1"/>
          <p:nvPr/>
        </p:nvSpPr>
        <p:spPr>
          <a:xfrm>
            <a:off x="7865456" y="126916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23467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9C167-B6F1-4322-0103-E037CABE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Step 4 – Order Eigen Vectors</a:t>
            </a: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0ED00-2F7E-A4DA-9EF3-264479B8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B5E90-021C-330A-7C22-9CBFBA1A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45" y="1343025"/>
            <a:ext cx="10615105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3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4F390-B530-FE5B-590C-4D9C7B32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55088-C90B-446A-A768-9B46E5166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10" y="1181780"/>
            <a:ext cx="10482379" cy="44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70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3FD8-6987-439D-8DBC-2BBDC3E7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PCA: Step 3 and 4 – Eigenvalues and Eigenvectors</a:t>
            </a:r>
            <a:endParaRPr lang="en-PK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87281-3BC4-435B-AF47-E3D5505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ECA8DCFD-D77E-40BE-807C-FADFC3FC3D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0431927"/>
                  </p:ext>
                </p:extLst>
              </p:nvPr>
            </p:nvGraphicFramePr>
            <p:xfrm>
              <a:off x="146170" y="13953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ECA8DCFD-D77E-40BE-807C-FADFC3FC3D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0431927"/>
                  </p:ext>
                </p:extLst>
              </p:nvPr>
            </p:nvGraphicFramePr>
            <p:xfrm>
              <a:off x="146170" y="13953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108197" r="-109756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108197" r="-1810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208197" r="-10975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208197" r="-181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308197" r="-1097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308197" r="-181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408197" r="-1097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408197" r="-181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508197" r="-1097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508197" r="-181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608197" r="-1097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608197" r="-181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29FABFF-7ED2-4714-8403-94E3AFB56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897697"/>
              </p:ext>
            </p:extLst>
          </p:nvPr>
        </p:nvGraphicFramePr>
        <p:xfrm>
          <a:off x="748631" y="4906424"/>
          <a:ext cx="339023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077">
                  <a:extLst>
                    <a:ext uri="{9D8B030D-6E8A-4147-A177-3AD203B41FA5}">
                      <a16:colId xmlns:a16="http://schemas.microsoft.com/office/drawing/2014/main" val="3475834387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1174626304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405672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61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45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95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CECD-F8DD-4F1F-B95D-A02336686768}"/>
                  </a:ext>
                </a:extLst>
              </p:cNvPr>
              <p:cNvSpPr txBox="1"/>
              <p:nvPr/>
            </p:nvSpPr>
            <p:spPr>
              <a:xfrm>
                <a:off x="1860884" y="5243158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CECD-F8DD-4F1F-B95D-A0233668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84" y="5243158"/>
                <a:ext cx="11333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ACDA0A-45E2-40D6-A1B7-4B58963AAC2C}"/>
                  </a:ext>
                </a:extLst>
              </p:cNvPr>
              <p:cNvSpPr txBox="1"/>
              <p:nvPr/>
            </p:nvSpPr>
            <p:spPr>
              <a:xfrm>
                <a:off x="2926318" y="5279248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ACDA0A-45E2-40D6-A1B7-4B58963AA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18" y="5279248"/>
                <a:ext cx="11333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4BA5E8-C1DB-4468-955B-83CD7719FE72}"/>
                  </a:ext>
                </a:extLst>
              </p:cNvPr>
              <p:cNvSpPr txBox="1"/>
              <p:nvPr/>
            </p:nvSpPr>
            <p:spPr>
              <a:xfrm>
                <a:off x="1834147" y="5661649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4BA5E8-C1DB-4468-955B-83CD7719F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147" y="5661649"/>
                <a:ext cx="11333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771B6D-F30C-4075-960C-1D63435AF0F4}"/>
                  </a:ext>
                </a:extLst>
              </p:cNvPr>
              <p:cNvSpPr txBox="1"/>
              <p:nvPr/>
            </p:nvSpPr>
            <p:spPr>
              <a:xfrm>
                <a:off x="2926317" y="5661649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771B6D-F30C-4075-960C-1D63435AF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17" y="5661649"/>
                <a:ext cx="1133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5BA4747F-82DB-4D26-A4FD-D080F30F8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0515"/>
              </p:ext>
            </p:extLst>
          </p:nvPr>
        </p:nvGraphicFramePr>
        <p:xfrm>
          <a:off x="3492967" y="2322416"/>
          <a:ext cx="2068898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449">
                  <a:extLst>
                    <a:ext uri="{9D8B030D-6E8A-4147-A177-3AD203B41FA5}">
                      <a16:colId xmlns:a16="http://schemas.microsoft.com/office/drawing/2014/main" val="2497424791"/>
                    </a:ext>
                  </a:extLst>
                </a:gridCol>
                <a:gridCol w="1034449">
                  <a:extLst>
                    <a:ext uri="{9D8B030D-6E8A-4147-A177-3AD203B41FA5}">
                      <a16:colId xmlns:a16="http://schemas.microsoft.com/office/drawing/2014/main" val="140063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0.59</a:t>
                      </a:r>
                      <a:endParaRPr lang="en-PK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-0.81</a:t>
                      </a:r>
                      <a:endParaRPr lang="en-PK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5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0.81</a:t>
                      </a:r>
                      <a:endParaRPr lang="en-PK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0.59</a:t>
                      </a:r>
                      <a:endParaRPr lang="en-PK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0185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B731C-C74D-4C41-9314-DEBA4D78DB89}"/>
                  </a:ext>
                </a:extLst>
              </p:cNvPr>
              <p:cNvSpPr txBox="1"/>
              <p:nvPr/>
            </p:nvSpPr>
            <p:spPr>
              <a:xfrm>
                <a:off x="2734494" y="2322416"/>
                <a:ext cx="49878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K" sz="4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B731C-C74D-4C41-9314-DEBA4D78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94" y="2322416"/>
                <a:ext cx="498782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0217E6-27F2-4E4B-A072-8B414E84B64D}"/>
                  </a:ext>
                </a:extLst>
              </p:cNvPr>
              <p:cNvSpPr txBox="1"/>
              <p:nvPr/>
            </p:nvSpPr>
            <p:spPr>
              <a:xfrm>
                <a:off x="5789472" y="2308535"/>
                <a:ext cx="49878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PK" sz="4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0217E6-27F2-4E4B-A072-8B414E84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472" y="2308535"/>
                <a:ext cx="498782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E119D2C-60F8-4562-986F-7E3CD79076C4}"/>
              </a:ext>
            </a:extLst>
          </p:cNvPr>
          <p:cNvGrpSpPr/>
          <p:nvPr/>
        </p:nvGrpSpPr>
        <p:grpSpPr>
          <a:xfrm>
            <a:off x="3214411" y="3093028"/>
            <a:ext cx="2630654" cy="1364466"/>
            <a:chOff x="3214411" y="3093028"/>
            <a:chExt cx="2630654" cy="13644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54A726-4A59-4485-B1B5-979A39B45796}"/>
                </a:ext>
              </a:extLst>
            </p:cNvPr>
            <p:cNvSpPr txBox="1"/>
            <p:nvPr/>
          </p:nvSpPr>
          <p:spPr>
            <a:xfrm>
              <a:off x="3214411" y="3626497"/>
              <a:ext cx="263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How to get these eigen vectors?</a:t>
              </a:r>
              <a:endParaRPr lang="en-PK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2D25EF7C-A89F-4E55-AE89-336E1C68CDF5}"/>
                </a:ext>
              </a:extLst>
            </p:cNvPr>
            <p:cNvSpPr/>
            <p:nvPr/>
          </p:nvSpPr>
          <p:spPr>
            <a:xfrm rot="10800000">
              <a:off x="4098419" y="3093028"/>
              <a:ext cx="658908" cy="559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</p:spTree>
    <p:extLst>
      <p:ext uri="{BB962C8B-B14F-4D97-AF65-F5344CB8AC3E}">
        <p14:creationId xmlns:p14="http://schemas.microsoft.com/office/powerpoint/2010/main" val="84617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3FD8-6987-439D-8DBC-2BBDC3E7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PCA: Step 5 – Compute Principal Components</a:t>
            </a:r>
            <a:endParaRPr lang="en-PK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87281-3BC4-435B-AF47-E3D5505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ECA8DCFD-D77E-40BE-807C-FADFC3FC3D1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170" y="13953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ECA8DCFD-D77E-40BE-807C-FADFC3FC3D1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170" y="13953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108197" r="-109756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108197" r="-1810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208197" r="-10975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208197" r="-181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308197" r="-1097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308197" r="-181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408197" r="-1097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408197" r="-181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508197" r="-1097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508197" r="-181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608197" r="-1097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608197" r="-181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29FABFF-7ED2-4714-8403-94E3AFB56374}"/>
              </a:ext>
            </a:extLst>
          </p:cNvPr>
          <p:cNvGraphicFramePr>
            <a:graphicFrameLocks noGrp="1"/>
          </p:cNvGraphicFramePr>
          <p:nvPr/>
        </p:nvGraphicFramePr>
        <p:xfrm>
          <a:off x="748631" y="4906424"/>
          <a:ext cx="339023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077">
                  <a:extLst>
                    <a:ext uri="{9D8B030D-6E8A-4147-A177-3AD203B41FA5}">
                      <a16:colId xmlns:a16="http://schemas.microsoft.com/office/drawing/2014/main" val="3475834387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1174626304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405672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61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45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95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CECD-F8DD-4F1F-B95D-A02336686768}"/>
                  </a:ext>
                </a:extLst>
              </p:cNvPr>
              <p:cNvSpPr txBox="1"/>
              <p:nvPr/>
            </p:nvSpPr>
            <p:spPr>
              <a:xfrm>
                <a:off x="1860884" y="5243158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CECD-F8DD-4F1F-B95D-A0233668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84" y="5243158"/>
                <a:ext cx="11333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ACDA0A-45E2-40D6-A1B7-4B58963AAC2C}"/>
                  </a:ext>
                </a:extLst>
              </p:cNvPr>
              <p:cNvSpPr txBox="1"/>
              <p:nvPr/>
            </p:nvSpPr>
            <p:spPr>
              <a:xfrm>
                <a:off x="2926318" y="5279248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ACDA0A-45E2-40D6-A1B7-4B58963AA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18" y="5279248"/>
                <a:ext cx="11333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4BA5E8-C1DB-4468-955B-83CD7719FE72}"/>
                  </a:ext>
                </a:extLst>
              </p:cNvPr>
              <p:cNvSpPr txBox="1"/>
              <p:nvPr/>
            </p:nvSpPr>
            <p:spPr>
              <a:xfrm>
                <a:off x="1834147" y="5661649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4BA5E8-C1DB-4468-955B-83CD7719F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147" y="5661649"/>
                <a:ext cx="11333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771B6D-F30C-4075-960C-1D63435AF0F4}"/>
                  </a:ext>
                </a:extLst>
              </p:cNvPr>
              <p:cNvSpPr txBox="1"/>
              <p:nvPr/>
            </p:nvSpPr>
            <p:spPr>
              <a:xfrm>
                <a:off x="2926317" y="5661649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771B6D-F30C-4075-960C-1D63435AF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17" y="5661649"/>
                <a:ext cx="1133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5BA4747F-82DB-4D26-A4FD-D080F30F8304}"/>
              </a:ext>
            </a:extLst>
          </p:cNvPr>
          <p:cNvGraphicFramePr>
            <a:graphicFrameLocks noGrp="1"/>
          </p:cNvGraphicFramePr>
          <p:nvPr/>
        </p:nvGraphicFramePr>
        <p:xfrm>
          <a:off x="3492967" y="2322416"/>
          <a:ext cx="2068898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449">
                  <a:extLst>
                    <a:ext uri="{9D8B030D-6E8A-4147-A177-3AD203B41FA5}">
                      <a16:colId xmlns:a16="http://schemas.microsoft.com/office/drawing/2014/main" val="2497424791"/>
                    </a:ext>
                  </a:extLst>
                </a:gridCol>
                <a:gridCol w="1034449">
                  <a:extLst>
                    <a:ext uri="{9D8B030D-6E8A-4147-A177-3AD203B41FA5}">
                      <a16:colId xmlns:a16="http://schemas.microsoft.com/office/drawing/2014/main" val="140063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0.59</a:t>
                      </a:r>
                      <a:endParaRPr lang="en-PK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-0.81</a:t>
                      </a:r>
                      <a:endParaRPr lang="en-PK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5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0.81</a:t>
                      </a:r>
                      <a:endParaRPr lang="en-PK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0.59</a:t>
                      </a:r>
                      <a:endParaRPr lang="en-PK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0185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B731C-C74D-4C41-9314-DEBA4D78DB89}"/>
                  </a:ext>
                </a:extLst>
              </p:cNvPr>
              <p:cNvSpPr txBox="1"/>
              <p:nvPr/>
            </p:nvSpPr>
            <p:spPr>
              <a:xfrm>
                <a:off x="2734494" y="2322416"/>
                <a:ext cx="49878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K" sz="4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B731C-C74D-4C41-9314-DEBA4D78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94" y="2322416"/>
                <a:ext cx="498782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0217E6-27F2-4E4B-A072-8B414E84B64D}"/>
                  </a:ext>
                </a:extLst>
              </p:cNvPr>
              <p:cNvSpPr txBox="1"/>
              <p:nvPr/>
            </p:nvSpPr>
            <p:spPr>
              <a:xfrm>
                <a:off x="5789472" y="2308535"/>
                <a:ext cx="49878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PK" sz="4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0217E6-27F2-4E4B-A072-8B414E84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472" y="2308535"/>
                <a:ext cx="498782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7">
                <a:extLst>
                  <a:ext uri="{FF2B5EF4-FFF2-40B4-BE49-F238E27FC236}">
                    <a16:creationId xmlns:a16="http://schemas.microsoft.com/office/drawing/2014/main" id="{1EAB9934-7E9C-4916-A0FB-775308171B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54908" y="14207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PC1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PC2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−5.0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−2.2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−0.6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−0.8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5.0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7">
                <a:extLst>
                  <a:ext uri="{FF2B5EF4-FFF2-40B4-BE49-F238E27FC236}">
                    <a16:creationId xmlns:a16="http://schemas.microsoft.com/office/drawing/2014/main" id="{1EAB9934-7E9C-4916-A0FB-775308171B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54908" y="14207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PC1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PC2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108197" r="-11029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108197" r="-1810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208197" r="-11029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208197" r="-1810" b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313333" r="-110294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313333" r="-1810" b="-3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406557" r="-11029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406557" r="-181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506557" r="-11029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506557" r="-181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606557" r="-11029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606557" r="-181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E119D2C-60F8-4562-986F-7E3CD79076C4}"/>
              </a:ext>
            </a:extLst>
          </p:cNvPr>
          <p:cNvGrpSpPr/>
          <p:nvPr/>
        </p:nvGrpSpPr>
        <p:grpSpPr>
          <a:xfrm>
            <a:off x="3214411" y="3093028"/>
            <a:ext cx="2630654" cy="1364466"/>
            <a:chOff x="3214411" y="3093028"/>
            <a:chExt cx="2630654" cy="13644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54A726-4A59-4485-B1B5-979A39B45796}"/>
                </a:ext>
              </a:extLst>
            </p:cNvPr>
            <p:cNvSpPr txBox="1"/>
            <p:nvPr/>
          </p:nvSpPr>
          <p:spPr>
            <a:xfrm>
              <a:off x="3214411" y="3626497"/>
              <a:ext cx="263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How to get these eigen vectors?</a:t>
              </a:r>
              <a:endParaRPr lang="en-PK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2D25EF7C-A89F-4E55-AE89-336E1C68CDF5}"/>
                </a:ext>
              </a:extLst>
            </p:cNvPr>
            <p:cNvSpPr/>
            <p:nvPr/>
          </p:nvSpPr>
          <p:spPr>
            <a:xfrm rot="10800000">
              <a:off x="4098419" y="3093028"/>
              <a:ext cx="658908" cy="559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graphicFrame>
        <p:nvGraphicFramePr>
          <p:cNvPr id="26" name="Table 6">
            <a:extLst>
              <a:ext uri="{FF2B5EF4-FFF2-40B4-BE49-F238E27FC236}">
                <a16:creationId xmlns:a16="http://schemas.microsoft.com/office/drawing/2014/main" id="{8B011949-B0AD-48E7-A19A-67FA824DDC72}"/>
              </a:ext>
            </a:extLst>
          </p:cNvPr>
          <p:cNvGraphicFramePr>
            <a:graphicFrameLocks noGrp="1"/>
          </p:cNvGraphicFramePr>
          <p:nvPr/>
        </p:nvGraphicFramePr>
        <p:xfrm>
          <a:off x="6754908" y="4722988"/>
          <a:ext cx="339023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077">
                  <a:extLst>
                    <a:ext uri="{9D8B030D-6E8A-4147-A177-3AD203B41FA5}">
                      <a16:colId xmlns:a16="http://schemas.microsoft.com/office/drawing/2014/main" val="3475834387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1174626304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405672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PC1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PC2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61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PC1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45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PC2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95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7AFB5D-66D2-43CA-984E-F4AB0419B29D}"/>
                  </a:ext>
                </a:extLst>
              </p:cNvPr>
              <p:cNvSpPr txBox="1"/>
              <p:nvPr/>
            </p:nvSpPr>
            <p:spPr>
              <a:xfrm>
                <a:off x="7867161" y="5059722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𝟎𝟖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7AFB5D-66D2-43CA-984E-F4AB0419B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161" y="5059722"/>
                <a:ext cx="11333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A16640-E6AF-4DC9-98FA-FF0603B02696}"/>
                  </a:ext>
                </a:extLst>
              </p:cNvPr>
              <p:cNvSpPr txBox="1"/>
              <p:nvPr/>
            </p:nvSpPr>
            <p:spPr>
              <a:xfrm>
                <a:off x="8932595" y="5095812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A16640-E6AF-4DC9-98FA-FF0603B02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95" y="5095812"/>
                <a:ext cx="11333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CAC901-6D22-4990-B406-848B7FDBC259}"/>
                  </a:ext>
                </a:extLst>
              </p:cNvPr>
              <p:cNvSpPr txBox="1"/>
              <p:nvPr/>
            </p:nvSpPr>
            <p:spPr>
              <a:xfrm>
                <a:off x="7840424" y="5478213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CAC901-6D22-4990-B406-848B7FDBC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424" y="5478213"/>
                <a:ext cx="11333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1334F9-4621-476F-8277-8D2029380FAA}"/>
                  </a:ext>
                </a:extLst>
              </p:cNvPr>
              <p:cNvSpPr txBox="1"/>
              <p:nvPr/>
            </p:nvSpPr>
            <p:spPr>
              <a:xfrm>
                <a:off x="8932594" y="5478213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1334F9-4621-476F-8277-8D2029380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94" y="5478213"/>
                <a:ext cx="113330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C70F2A13-AFBF-4ABF-A901-5D497CC13C6C}"/>
              </a:ext>
            </a:extLst>
          </p:cNvPr>
          <p:cNvGrpSpPr/>
          <p:nvPr/>
        </p:nvGrpSpPr>
        <p:grpSpPr>
          <a:xfrm>
            <a:off x="9343231" y="1733308"/>
            <a:ext cx="2848769" cy="1200329"/>
            <a:chOff x="3059579" y="2818160"/>
            <a:chExt cx="2848769" cy="12003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2C68F0-EA3E-4BC2-B4E1-2FABF6883CD4}"/>
                </a:ext>
              </a:extLst>
            </p:cNvPr>
            <p:cNvSpPr txBox="1"/>
            <p:nvPr/>
          </p:nvSpPr>
          <p:spPr>
            <a:xfrm>
              <a:off x="3277694" y="2818160"/>
              <a:ext cx="26306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Transformed Data (or Principal Components)</a:t>
              </a:r>
              <a:endParaRPr lang="en-PK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428A2DF6-0114-4391-AAEA-8B36F3D7AEEC}"/>
                </a:ext>
              </a:extLst>
            </p:cNvPr>
            <p:cNvSpPr/>
            <p:nvPr/>
          </p:nvSpPr>
          <p:spPr>
            <a:xfrm rot="5400000">
              <a:off x="3009739" y="3138712"/>
              <a:ext cx="658908" cy="559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2690A5-F0BD-481C-A478-AE03465E5F26}"/>
                  </a:ext>
                </a:extLst>
              </p:cNvPr>
              <p:cNvSpPr txBox="1"/>
              <p:nvPr/>
            </p:nvSpPr>
            <p:spPr>
              <a:xfrm>
                <a:off x="5845065" y="5835508"/>
                <a:ext cx="5619925" cy="5590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𝑷𝒆𝒓𝒄𝒆𝒏𝒕𝒂𝒈𝒆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𝑽𝒂𝒓𝒊𝒂𝒏𝒄𝒆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𝑷𝑪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𝟎𝟖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𝟎𝟖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+.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𝟑𝟐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𝟒𝟏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2690A5-F0BD-481C-A478-AE03465E5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65" y="5835508"/>
                <a:ext cx="5619925" cy="5590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3FD8-6987-439D-8DBC-2BBDC3E7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PCA: Reduce Dimensions</a:t>
            </a:r>
            <a:endParaRPr lang="en-PK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87281-3BC4-435B-AF47-E3D55057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ECA8DCFD-D77E-40BE-807C-FADFC3FC3D1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170" y="13953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ECA8DCFD-D77E-40BE-807C-FADFC3FC3D1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170" y="13953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Systolic BP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Diastolic BP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108197" r="-109756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108197" r="-1810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208197" r="-10975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208197" r="-181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308197" r="-1097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308197" r="-181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408197" r="-1097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408197" r="-181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508197" r="-1097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508197" r="-181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488" t="-608197" r="-1097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93213" t="-608197" r="-181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29FABFF-7ED2-4714-8403-94E3AFB56374}"/>
              </a:ext>
            </a:extLst>
          </p:cNvPr>
          <p:cNvGraphicFramePr>
            <a:graphicFrameLocks noGrp="1"/>
          </p:cNvGraphicFramePr>
          <p:nvPr/>
        </p:nvGraphicFramePr>
        <p:xfrm>
          <a:off x="748631" y="4906424"/>
          <a:ext cx="339023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077">
                  <a:extLst>
                    <a:ext uri="{9D8B030D-6E8A-4147-A177-3AD203B41FA5}">
                      <a16:colId xmlns:a16="http://schemas.microsoft.com/office/drawing/2014/main" val="3475834387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1174626304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405672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61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45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DBP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95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CECD-F8DD-4F1F-B95D-A02336686768}"/>
                  </a:ext>
                </a:extLst>
              </p:cNvPr>
              <p:cNvSpPr txBox="1"/>
              <p:nvPr/>
            </p:nvSpPr>
            <p:spPr>
              <a:xfrm>
                <a:off x="1860884" y="5243158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CECD-F8DD-4F1F-B95D-A0233668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84" y="5243158"/>
                <a:ext cx="11333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ACDA0A-45E2-40D6-A1B7-4B58963AAC2C}"/>
                  </a:ext>
                </a:extLst>
              </p:cNvPr>
              <p:cNvSpPr txBox="1"/>
              <p:nvPr/>
            </p:nvSpPr>
            <p:spPr>
              <a:xfrm>
                <a:off x="2926318" y="5279248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ACDA0A-45E2-40D6-A1B7-4B58963AA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18" y="5279248"/>
                <a:ext cx="11333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4BA5E8-C1DB-4468-955B-83CD7719FE72}"/>
                  </a:ext>
                </a:extLst>
              </p:cNvPr>
              <p:cNvSpPr txBox="1"/>
              <p:nvPr/>
            </p:nvSpPr>
            <p:spPr>
              <a:xfrm>
                <a:off x="1834147" y="5661649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4BA5E8-C1DB-4468-955B-83CD7719F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147" y="5661649"/>
                <a:ext cx="11333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771B6D-F30C-4075-960C-1D63435AF0F4}"/>
                  </a:ext>
                </a:extLst>
              </p:cNvPr>
              <p:cNvSpPr txBox="1"/>
              <p:nvPr/>
            </p:nvSpPr>
            <p:spPr>
              <a:xfrm>
                <a:off x="2926317" y="5661649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771B6D-F30C-4075-960C-1D63435AF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17" y="5661649"/>
                <a:ext cx="1133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5BA4747F-82DB-4D26-A4FD-D080F30F8304}"/>
              </a:ext>
            </a:extLst>
          </p:cNvPr>
          <p:cNvGraphicFramePr>
            <a:graphicFrameLocks noGrp="1"/>
          </p:cNvGraphicFramePr>
          <p:nvPr/>
        </p:nvGraphicFramePr>
        <p:xfrm>
          <a:off x="3492967" y="2322416"/>
          <a:ext cx="2068898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449">
                  <a:extLst>
                    <a:ext uri="{9D8B030D-6E8A-4147-A177-3AD203B41FA5}">
                      <a16:colId xmlns:a16="http://schemas.microsoft.com/office/drawing/2014/main" val="2497424791"/>
                    </a:ext>
                  </a:extLst>
                </a:gridCol>
                <a:gridCol w="1034449">
                  <a:extLst>
                    <a:ext uri="{9D8B030D-6E8A-4147-A177-3AD203B41FA5}">
                      <a16:colId xmlns:a16="http://schemas.microsoft.com/office/drawing/2014/main" val="140063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0.59</a:t>
                      </a:r>
                      <a:endParaRPr lang="en-PK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-0.81</a:t>
                      </a:r>
                      <a:endParaRPr lang="en-PK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5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0.81</a:t>
                      </a:r>
                      <a:endParaRPr lang="en-PK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0.59</a:t>
                      </a:r>
                      <a:endParaRPr lang="en-PK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0185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B731C-C74D-4C41-9314-DEBA4D78DB89}"/>
                  </a:ext>
                </a:extLst>
              </p:cNvPr>
              <p:cNvSpPr txBox="1"/>
              <p:nvPr/>
            </p:nvSpPr>
            <p:spPr>
              <a:xfrm>
                <a:off x="2734494" y="2322416"/>
                <a:ext cx="49878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K" sz="4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B731C-C74D-4C41-9314-DEBA4D78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94" y="2322416"/>
                <a:ext cx="498782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0217E6-27F2-4E4B-A072-8B414E84B64D}"/>
                  </a:ext>
                </a:extLst>
              </p:cNvPr>
              <p:cNvSpPr txBox="1"/>
              <p:nvPr/>
            </p:nvSpPr>
            <p:spPr>
              <a:xfrm>
                <a:off x="5789472" y="2308535"/>
                <a:ext cx="49878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PK" sz="4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0217E6-27F2-4E4B-A072-8B414E84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472" y="2308535"/>
                <a:ext cx="498782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7">
                <a:extLst>
                  <a:ext uri="{FF2B5EF4-FFF2-40B4-BE49-F238E27FC236}">
                    <a16:creationId xmlns:a16="http://schemas.microsoft.com/office/drawing/2014/main" id="{1EAB9934-7E9C-4916-A0FB-775308171B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54908" y="14207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PC1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PC2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−5.0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−2.2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−0.6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−0.8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5.0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7">
                <a:extLst>
                  <a:ext uri="{FF2B5EF4-FFF2-40B4-BE49-F238E27FC236}">
                    <a16:creationId xmlns:a16="http://schemas.microsoft.com/office/drawing/2014/main" id="{1EAB9934-7E9C-4916-A0FB-775308171B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54908" y="1420716"/>
              <a:ext cx="258832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3394">
                      <a:extLst>
                        <a:ext uri="{9D8B030D-6E8A-4147-A177-3AD203B41FA5}">
                          <a16:colId xmlns:a16="http://schemas.microsoft.com/office/drawing/2014/main" val="3549156917"/>
                        </a:ext>
                      </a:extLst>
                    </a:gridCol>
                    <a:gridCol w="1344930">
                      <a:extLst>
                        <a:ext uri="{9D8B030D-6E8A-4147-A177-3AD203B41FA5}">
                          <a16:colId xmlns:a16="http://schemas.microsoft.com/office/drawing/2014/main" val="8556544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PC1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PC2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126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108197" r="-11029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108197" r="-1810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899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208197" r="-11029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208197" r="-1810" b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291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313333" r="-110294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313333" r="-1810" b="-3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1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406557" r="-11029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406557" r="-181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6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506557" r="-11029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506557" r="-181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03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490" t="-606557" r="-11029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9"/>
                          <a:stretch>
                            <a:fillRect l="-92760" t="-606557" r="-181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2715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E119D2C-60F8-4562-986F-7E3CD79076C4}"/>
              </a:ext>
            </a:extLst>
          </p:cNvPr>
          <p:cNvGrpSpPr/>
          <p:nvPr/>
        </p:nvGrpSpPr>
        <p:grpSpPr>
          <a:xfrm>
            <a:off x="3214411" y="3093028"/>
            <a:ext cx="2630654" cy="1364466"/>
            <a:chOff x="3214411" y="3093028"/>
            <a:chExt cx="2630654" cy="13644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54A726-4A59-4485-B1B5-979A39B45796}"/>
                </a:ext>
              </a:extLst>
            </p:cNvPr>
            <p:cNvSpPr txBox="1"/>
            <p:nvPr/>
          </p:nvSpPr>
          <p:spPr>
            <a:xfrm>
              <a:off x="3214411" y="3626497"/>
              <a:ext cx="263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How to get these eigen vectors?</a:t>
              </a:r>
              <a:endParaRPr lang="en-PK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2D25EF7C-A89F-4E55-AE89-336E1C68CDF5}"/>
                </a:ext>
              </a:extLst>
            </p:cNvPr>
            <p:cNvSpPr/>
            <p:nvPr/>
          </p:nvSpPr>
          <p:spPr>
            <a:xfrm rot="10800000">
              <a:off x="4098419" y="3093028"/>
              <a:ext cx="658908" cy="559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graphicFrame>
        <p:nvGraphicFramePr>
          <p:cNvPr id="26" name="Table 6">
            <a:extLst>
              <a:ext uri="{FF2B5EF4-FFF2-40B4-BE49-F238E27FC236}">
                <a16:creationId xmlns:a16="http://schemas.microsoft.com/office/drawing/2014/main" id="{8B011949-B0AD-48E7-A19A-67FA824DDC72}"/>
              </a:ext>
            </a:extLst>
          </p:cNvPr>
          <p:cNvGraphicFramePr>
            <a:graphicFrameLocks noGrp="1"/>
          </p:cNvGraphicFramePr>
          <p:nvPr/>
        </p:nvGraphicFramePr>
        <p:xfrm>
          <a:off x="6754908" y="4722988"/>
          <a:ext cx="339023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077">
                  <a:extLst>
                    <a:ext uri="{9D8B030D-6E8A-4147-A177-3AD203B41FA5}">
                      <a16:colId xmlns:a16="http://schemas.microsoft.com/office/drawing/2014/main" val="3475834387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1174626304"/>
                    </a:ext>
                  </a:extLst>
                </a:gridCol>
                <a:gridCol w="1130077">
                  <a:extLst>
                    <a:ext uri="{9D8B030D-6E8A-4147-A177-3AD203B41FA5}">
                      <a16:colId xmlns:a16="http://schemas.microsoft.com/office/drawing/2014/main" val="405672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PC1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PC2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61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PC1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45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PC2</a:t>
                      </a:r>
                      <a:endParaRPr lang="en-PK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95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7AFB5D-66D2-43CA-984E-F4AB0419B29D}"/>
                  </a:ext>
                </a:extLst>
              </p:cNvPr>
              <p:cNvSpPr txBox="1"/>
              <p:nvPr/>
            </p:nvSpPr>
            <p:spPr>
              <a:xfrm>
                <a:off x="7867161" y="5059722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𝟎𝟖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7AFB5D-66D2-43CA-984E-F4AB0419B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161" y="5059722"/>
                <a:ext cx="11333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A16640-E6AF-4DC9-98FA-FF0603B02696}"/>
                  </a:ext>
                </a:extLst>
              </p:cNvPr>
              <p:cNvSpPr txBox="1"/>
              <p:nvPr/>
            </p:nvSpPr>
            <p:spPr>
              <a:xfrm>
                <a:off x="8932595" y="5095812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A16640-E6AF-4DC9-98FA-FF0603B02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95" y="5095812"/>
                <a:ext cx="11333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CAC901-6D22-4990-B406-848B7FDBC259}"/>
                  </a:ext>
                </a:extLst>
              </p:cNvPr>
              <p:cNvSpPr txBox="1"/>
              <p:nvPr/>
            </p:nvSpPr>
            <p:spPr>
              <a:xfrm>
                <a:off x="7840424" y="5478213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CAC901-6D22-4990-B406-848B7FDBC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424" y="5478213"/>
                <a:ext cx="11333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1334F9-4621-476F-8277-8D2029380FAA}"/>
                  </a:ext>
                </a:extLst>
              </p:cNvPr>
              <p:cNvSpPr txBox="1"/>
              <p:nvPr/>
            </p:nvSpPr>
            <p:spPr>
              <a:xfrm>
                <a:off x="8932594" y="5478213"/>
                <a:ext cx="1133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lang="en-PK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1334F9-4621-476F-8277-8D2029380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94" y="5478213"/>
                <a:ext cx="113330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C70F2A13-AFBF-4ABF-A901-5D497CC13C6C}"/>
              </a:ext>
            </a:extLst>
          </p:cNvPr>
          <p:cNvGrpSpPr/>
          <p:nvPr/>
        </p:nvGrpSpPr>
        <p:grpSpPr>
          <a:xfrm>
            <a:off x="9343231" y="1733308"/>
            <a:ext cx="2848769" cy="1200329"/>
            <a:chOff x="3059579" y="2818160"/>
            <a:chExt cx="2848769" cy="12003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2C68F0-EA3E-4BC2-B4E1-2FABF6883CD4}"/>
                </a:ext>
              </a:extLst>
            </p:cNvPr>
            <p:cNvSpPr txBox="1"/>
            <p:nvPr/>
          </p:nvSpPr>
          <p:spPr>
            <a:xfrm>
              <a:off x="3277694" y="2818160"/>
              <a:ext cx="26306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Transformed Data (or Principal Components)</a:t>
              </a:r>
              <a:endParaRPr lang="en-PK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428A2DF6-0114-4391-AAEA-8B36F3D7AEEC}"/>
                </a:ext>
              </a:extLst>
            </p:cNvPr>
            <p:cNvSpPr/>
            <p:nvPr/>
          </p:nvSpPr>
          <p:spPr>
            <a:xfrm rot="5400000">
              <a:off x="3009739" y="3138712"/>
              <a:ext cx="658908" cy="559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2690A5-F0BD-481C-A478-AE03465E5F26}"/>
                  </a:ext>
                </a:extLst>
              </p:cNvPr>
              <p:cNvSpPr txBox="1"/>
              <p:nvPr/>
            </p:nvSpPr>
            <p:spPr>
              <a:xfrm>
                <a:off x="5845065" y="5835508"/>
                <a:ext cx="5619925" cy="5590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𝑷𝒆𝒓𝒄𝒆𝒏𝒕𝒂𝒈𝒆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𝑽𝒂𝒓𝒊𝒂𝒏𝒄𝒆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𝑷𝑪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𝟎𝟖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𝟎𝟖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+.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𝟑𝟐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𝟒𝟏</m:t>
                      </m:r>
                      <m:r>
                        <a:rPr lang="en-US" sz="16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PK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2690A5-F0BD-481C-A478-AE03465E5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65" y="5835508"/>
                <a:ext cx="5619925" cy="5590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72CF24-7239-48D9-8F85-367AB4184385}"/>
              </a:ext>
            </a:extLst>
          </p:cNvPr>
          <p:cNvCxnSpPr>
            <a:cxnSpLocks/>
          </p:cNvCxnSpPr>
          <p:nvPr/>
        </p:nvCxnSpPr>
        <p:spPr>
          <a:xfrm flipH="1">
            <a:off x="8285835" y="1089608"/>
            <a:ext cx="839282" cy="307431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EBD9A7-E365-403B-83E7-ADC930CFECAD}"/>
              </a:ext>
            </a:extLst>
          </p:cNvPr>
          <p:cNvSpPr/>
          <p:nvPr/>
        </p:nvSpPr>
        <p:spPr>
          <a:xfrm>
            <a:off x="3328845" y="2004019"/>
            <a:ext cx="2352098" cy="1609409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9420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7817-3169-467C-92D4-8724835464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PCA in Python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7346A-87B0-4508-936E-B28F1C4883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7D4CB-3D8F-40F9-8648-5EB27171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5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2697-828A-4B92-AD75-7BE1E4CD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Example via Python Code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554E5-4E6A-456E-802B-A19B3CA7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800B495-7532-4DC0-B208-70C685B2A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419" y="1326629"/>
            <a:ext cx="9758821" cy="4697467"/>
          </a:xfrm>
        </p:spPr>
      </p:pic>
    </p:spTree>
    <p:extLst>
      <p:ext uri="{BB962C8B-B14F-4D97-AF65-F5344CB8AC3E}">
        <p14:creationId xmlns:p14="http://schemas.microsoft.com/office/powerpoint/2010/main" val="3461809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2697-828A-4B92-AD75-7BE1E4CD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Example via Python Code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554E5-4E6A-456E-802B-A19B3CA7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A31271-5714-49DA-A048-2FE2DDE7D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874" y="1199733"/>
            <a:ext cx="7056332" cy="5100767"/>
          </a:xfrm>
        </p:spPr>
      </p:pic>
    </p:spTree>
    <p:extLst>
      <p:ext uri="{BB962C8B-B14F-4D97-AF65-F5344CB8AC3E}">
        <p14:creationId xmlns:p14="http://schemas.microsoft.com/office/powerpoint/2010/main" val="2901182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2697-828A-4B92-AD75-7BE1E4CD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Example via Python Code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554E5-4E6A-456E-802B-A19B3CA7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1D011-5B5F-4D5E-9B99-DDAE8BE3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3" y="1631140"/>
            <a:ext cx="11373211" cy="35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4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2697-828A-4B92-AD75-7BE1E4CD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Example via Python Code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554E5-4E6A-456E-802B-A19B3CA7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4593A-C347-43E1-9A2D-20C48EF5D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402" y="1800313"/>
            <a:ext cx="7604183" cy="427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840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2697-828A-4B92-AD75-7BE1E4CD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Example via Python Code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554E5-4E6A-456E-802B-A19B3CA7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045C6-5E3F-4066-83FA-489A9170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98" y="1536577"/>
            <a:ext cx="10521285" cy="323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21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2F08-48A3-4E89-95E3-7B3A6AC0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Study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9552C-05A0-4684-AFF8-5C4D53A4F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https://builtin.com/data-science/step-step-explanation-principal-component-analysis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https://towardsdatascience.com/the-mathematics-behind-principal-component-analysis-fff2d7f4b643</a:t>
            </a:r>
            <a:r>
              <a:rPr lang="en-US" dirty="0"/>
              <a:t>  </a:t>
            </a:r>
          </a:p>
          <a:p>
            <a:r>
              <a:rPr lang="en-US" dirty="0">
                <a:hlinkClick r:id="rId4"/>
              </a:rPr>
              <a:t>https://www.projectrhea.org/rhea/index.php/PCA_Theory_Examples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https://www.youtube.com/watch?v=_UVHneBUBW0&amp;ab_channel=StatQuestwithJoshStarmer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https://youtu.be/FgakZw6K1QQ?list=PLUE9cBml08ygE5rkN42FanwMiNMNFzh5N</a:t>
            </a:r>
            <a:r>
              <a:rPr lang="en-US" dirty="0"/>
              <a:t> 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12FAA-89C6-4EB5-9189-C0D166D6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9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4F390-B530-FE5B-590C-4D9C7B32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552C0-C8E9-1623-ECA1-2CE9B01DC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4" y="653621"/>
            <a:ext cx="10918371" cy="50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4F390-B530-FE5B-590C-4D9C7B32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C06B1-3E68-5671-DD75-80521736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" y="914400"/>
            <a:ext cx="11645210" cy="49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6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4F390-B530-FE5B-590C-4D9C7B32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65DED-C4F5-D7D1-5D9F-54505FB7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44" y="827133"/>
            <a:ext cx="11367111" cy="52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7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AA9F-97E8-6DC3-7735-82AC16D7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Why PCA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76643-DF19-66A2-59B5-E1516ED64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Principle Component Analysis (PCA) is a dimnesionalty reduction technique</a:t>
            </a:r>
          </a:p>
          <a:p>
            <a:r>
              <a:rPr lang="en-PK" dirty="0"/>
              <a:t>PCA is used in exploratory data analysis and for making predictive models</a:t>
            </a:r>
          </a:p>
          <a:p>
            <a:r>
              <a:rPr lang="en-US" dirty="0"/>
              <a:t>Find a projection that captures the </a:t>
            </a:r>
            <a:r>
              <a:rPr lang="en-US" b="1" dirty="0">
                <a:solidFill>
                  <a:srgbClr val="00B050"/>
                </a:solidFill>
              </a:rPr>
              <a:t>largest amount of variation in data</a:t>
            </a:r>
          </a:p>
          <a:p>
            <a:pPr marL="0" indent="0">
              <a:buNone/>
            </a:pPr>
            <a:r>
              <a:rPr lang="en-PK" dirty="0"/>
              <a:t> 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1623-9299-D2EF-13B8-5769B823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331A65-4EBF-ABE1-E191-A881082E4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748112"/>
              </p:ext>
            </p:extLst>
          </p:nvPr>
        </p:nvGraphicFramePr>
        <p:xfrm>
          <a:off x="2174379" y="3355040"/>
          <a:ext cx="3119120" cy="2745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824">
                  <a:extLst>
                    <a:ext uri="{9D8B030D-6E8A-4147-A177-3AD203B41FA5}">
                      <a16:colId xmlns:a16="http://schemas.microsoft.com/office/drawing/2014/main" val="2678452182"/>
                    </a:ext>
                  </a:extLst>
                </a:gridCol>
                <a:gridCol w="623824">
                  <a:extLst>
                    <a:ext uri="{9D8B030D-6E8A-4147-A177-3AD203B41FA5}">
                      <a16:colId xmlns:a16="http://schemas.microsoft.com/office/drawing/2014/main" val="1098196063"/>
                    </a:ext>
                  </a:extLst>
                </a:gridCol>
                <a:gridCol w="623824">
                  <a:extLst>
                    <a:ext uri="{9D8B030D-6E8A-4147-A177-3AD203B41FA5}">
                      <a16:colId xmlns:a16="http://schemas.microsoft.com/office/drawing/2014/main" val="1256773046"/>
                    </a:ext>
                  </a:extLst>
                </a:gridCol>
                <a:gridCol w="623824">
                  <a:extLst>
                    <a:ext uri="{9D8B030D-6E8A-4147-A177-3AD203B41FA5}">
                      <a16:colId xmlns:a16="http://schemas.microsoft.com/office/drawing/2014/main" val="100680399"/>
                    </a:ext>
                  </a:extLst>
                </a:gridCol>
                <a:gridCol w="623824">
                  <a:extLst>
                    <a:ext uri="{9D8B030D-6E8A-4147-A177-3AD203B41FA5}">
                      <a16:colId xmlns:a16="http://schemas.microsoft.com/office/drawing/2014/main" val="2541779824"/>
                    </a:ext>
                  </a:extLst>
                </a:gridCol>
              </a:tblGrid>
              <a:tr h="686466">
                <a:tc>
                  <a:txBody>
                    <a:bodyPr/>
                    <a:lstStyle/>
                    <a:p>
                      <a:r>
                        <a:rPr lang="en-P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779204"/>
                  </a:ext>
                </a:extLst>
              </a:tr>
              <a:tr h="686466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17522"/>
                  </a:ext>
                </a:extLst>
              </a:tr>
              <a:tr h="686466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110128"/>
                  </a:ext>
                </a:extLst>
              </a:tr>
              <a:tr h="686466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7494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8A78AC-BB4A-68BF-4DD0-CDE1F619324F}"/>
              </a:ext>
            </a:extLst>
          </p:cNvPr>
          <p:cNvSpPr txBox="1"/>
          <p:nvPr/>
        </p:nvSpPr>
        <p:spPr>
          <a:xfrm>
            <a:off x="2860110" y="2761324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7BD7E-C6E0-2103-34E2-B1D7957B574C}"/>
              </a:ext>
            </a:extLst>
          </p:cNvPr>
          <p:cNvSpPr txBox="1"/>
          <p:nvPr/>
        </p:nvSpPr>
        <p:spPr>
          <a:xfrm>
            <a:off x="743907" y="435864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Samples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93CBD93-365F-0E43-F709-9C2B29B764F4}"/>
              </a:ext>
            </a:extLst>
          </p:cNvPr>
          <p:cNvSpPr/>
          <p:nvPr/>
        </p:nvSpPr>
        <p:spPr>
          <a:xfrm>
            <a:off x="6035040" y="4346532"/>
            <a:ext cx="1242582" cy="38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05784-0AED-F9EB-FFDD-3FFF4F0A4416}"/>
              </a:ext>
            </a:extLst>
          </p:cNvPr>
          <p:cNvSpPr txBox="1"/>
          <p:nvPr/>
        </p:nvSpPr>
        <p:spPr>
          <a:xfrm>
            <a:off x="7841293" y="4108537"/>
            <a:ext cx="20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New Features m &lt; n</a:t>
            </a:r>
          </a:p>
        </p:txBody>
      </p:sp>
    </p:spTree>
    <p:extLst>
      <p:ext uri="{BB962C8B-B14F-4D97-AF65-F5344CB8AC3E}">
        <p14:creationId xmlns:p14="http://schemas.microsoft.com/office/powerpoint/2010/main" val="827251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21159</TotalTime>
  <Words>2270</Words>
  <Application>Microsoft Macintosh PowerPoint</Application>
  <PresentationFormat>Widescreen</PresentationFormat>
  <Paragraphs>792</Paragraphs>
  <Slides>59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Apple Chancery</vt:lpstr>
      <vt:lpstr>Calibri</vt:lpstr>
      <vt:lpstr>Calibri Light</vt:lpstr>
      <vt:lpstr>Cambria Math</vt:lpstr>
      <vt:lpstr>Wingdings</vt:lpstr>
      <vt:lpstr>Retrospect</vt:lpstr>
      <vt:lpstr>PCA</vt:lpstr>
      <vt:lpstr>Principal Component Analysis</vt:lpstr>
      <vt:lpstr>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PCA ?</vt:lpstr>
      <vt:lpstr>How To Reduce the dimensions ?</vt:lpstr>
      <vt:lpstr>Vectors</vt:lpstr>
      <vt:lpstr>Vectors</vt:lpstr>
      <vt:lpstr>EigenVectors – Av = ⋋v</vt:lpstr>
      <vt:lpstr>Check if its Eigen vector v of matrix A or not ?</vt:lpstr>
      <vt:lpstr>It is an eigen vector for matrix A</vt:lpstr>
      <vt:lpstr>Eigen Value. ⋋</vt:lpstr>
      <vt:lpstr>Eigen Value can be negavtive also</vt:lpstr>
      <vt:lpstr>Is this an Eigen Vector ?</vt:lpstr>
      <vt:lpstr>Yes It is !!!!!! whats the Eigen Value ???</vt:lpstr>
      <vt:lpstr>Normalizing Vector</vt:lpstr>
      <vt:lpstr>Principal Component Analysis</vt:lpstr>
      <vt:lpstr>Steps for dimensionality reduction using PCA</vt:lpstr>
      <vt:lpstr>Data Standardization</vt:lpstr>
      <vt:lpstr>Step 1: How to standardize the data </vt:lpstr>
      <vt:lpstr>Example</vt:lpstr>
      <vt:lpstr>Example</vt:lpstr>
      <vt:lpstr>Step 2: Covmpute Covariance Matrix</vt:lpstr>
      <vt:lpstr>Example</vt:lpstr>
      <vt:lpstr>Example</vt:lpstr>
      <vt:lpstr>Example</vt:lpstr>
      <vt:lpstr>Example</vt:lpstr>
      <vt:lpstr>Example</vt:lpstr>
      <vt:lpstr>C = [■8(cov(x1,x1)&amp;cov(x1,x2)@cov(x2,x1)&amp;cov(x2,x2))]            C = [■8(0.6166&amp;0.61544@0.61544&amp;0.71655)] </vt:lpstr>
      <vt:lpstr>Step3: Calculate eigenvalues and eigenvectors</vt:lpstr>
      <vt:lpstr>Example</vt:lpstr>
      <vt:lpstr>PowerPoint Presentation</vt:lpstr>
      <vt:lpstr>Summarize</vt:lpstr>
      <vt:lpstr>Step 4: Obtain Principle Component </vt:lpstr>
      <vt:lpstr>Step 4: Obtain Principle Component </vt:lpstr>
      <vt:lpstr>Step 4: Obtain Principle Component </vt:lpstr>
      <vt:lpstr>Step 4: Obtain Principle Component </vt:lpstr>
      <vt:lpstr>Step 4: Obtain Principle Component </vt:lpstr>
      <vt:lpstr>PCA: Step 1 – Center the data</vt:lpstr>
      <vt:lpstr>PCA: Step 2 – Compute Covariance</vt:lpstr>
      <vt:lpstr>PCA: Step 2 – Compute Covariance</vt:lpstr>
      <vt:lpstr>PCA: Step 2 – Compute Covariance</vt:lpstr>
      <vt:lpstr>PCA: Step 2 – Compute Eigen Values</vt:lpstr>
      <vt:lpstr>PCA: Step 3 – Compute Eigen Vectors</vt:lpstr>
      <vt:lpstr>PCA: Step 4 – Order Eigen Vectors</vt:lpstr>
      <vt:lpstr>PCA: Step 3 and 4 – Eigenvalues and Eigenvectors</vt:lpstr>
      <vt:lpstr>PCA: Step 5 – Compute Principal Components</vt:lpstr>
      <vt:lpstr>PCA: Reduce Dimensions</vt:lpstr>
      <vt:lpstr>PCA in Python</vt:lpstr>
      <vt:lpstr>PCA Example via Python Code</vt:lpstr>
      <vt:lpstr>PCA Example via Python Code</vt:lpstr>
      <vt:lpstr>PCA Example via Python Code</vt:lpstr>
      <vt:lpstr>PCA Example via Python Code</vt:lpstr>
      <vt:lpstr>PCA Example via Python Code</vt:lpstr>
      <vt:lpstr>Self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Object Oriented Programming</dc:title>
  <dc:creator>M. Haroon Shakeel</dc:creator>
  <cp:lastModifiedBy>Microsoft Office User</cp:lastModifiedBy>
  <cp:revision>1513</cp:revision>
  <dcterms:created xsi:type="dcterms:W3CDTF">2020-10-10T13:04:44Z</dcterms:created>
  <dcterms:modified xsi:type="dcterms:W3CDTF">2024-10-07T12:31:25Z</dcterms:modified>
</cp:coreProperties>
</file>